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1"/>
  </p:notesMasterIdLst>
  <p:sldIdLst>
    <p:sldId id="256" r:id="rId2"/>
    <p:sldId id="258" r:id="rId3"/>
    <p:sldId id="397" r:id="rId4"/>
    <p:sldId id="270" r:id="rId5"/>
    <p:sldId id="271" r:id="rId6"/>
    <p:sldId id="272" r:id="rId7"/>
    <p:sldId id="274" r:id="rId8"/>
    <p:sldId id="277" r:id="rId9"/>
    <p:sldId id="287" r:id="rId10"/>
    <p:sldId id="291" r:id="rId11"/>
    <p:sldId id="293" r:id="rId12"/>
    <p:sldId id="303" r:id="rId13"/>
    <p:sldId id="404" r:id="rId14"/>
    <p:sldId id="325" r:id="rId15"/>
    <p:sldId id="326" r:id="rId16"/>
    <p:sldId id="327" r:id="rId17"/>
    <p:sldId id="328" r:id="rId18"/>
    <p:sldId id="329" r:id="rId19"/>
    <p:sldId id="403" r:id="rId20"/>
    <p:sldId id="332" r:id="rId21"/>
    <p:sldId id="333" r:id="rId22"/>
    <p:sldId id="405" r:id="rId23"/>
    <p:sldId id="339" r:id="rId24"/>
    <p:sldId id="342" r:id="rId25"/>
    <p:sldId id="343" r:id="rId26"/>
    <p:sldId id="350" r:id="rId27"/>
    <p:sldId id="351" r:id="rId28"/>
    <p:sldId id="352" r:id="rId29"/>
    <p:sldId id="353" r:id="rId30"/>
    <p:sldId id="354" r:id="rId31"/>
    <p:sldId id="372" r:id="rId32"/>
    <p:sldId id="373" r:id="rId33"/>
    <p:sldId id="374" r:id="rId34"/>
    <p:sldId id="381" r:id="rId35"/>
    <p:sldId id="382" r:id="rId36"/>
    <p:sldId id="383" r:id="rId37"/>
    <p:sldId id="384" r:id="rId38"/>
    <p:sldId id="385" r:id="rId39"/>
    <p:sldId id="402" r:id="rId40"/>
  </p:sldIdLst>
  <p:sldSz cx="12192000" cy="6858000"/>
  <p:notesSz cx="7315200" cy="9601200"/>
  <p:embeddedFontLst>
    <p:embeddedFont>
      <p:font typeface="Calibri Light" panose="020F0302020204030204" pitchFamily="34" charset="0"/>
      <p:regular r:id="rId42"/>
      <p:italic r:id="rId43"/>
    </p:embeddedFont>
    <p:embeddedFont>
      <p:font typeface="Century Gothic" panose="020B0502020202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Corbel" panose="020B0503020204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3" roundtripDataSignature="AMtx7mgbLzQtsAnRIdql4UxIx4xNM+ta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2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15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15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15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155" Type="http://schemas.openxmlformats.org/officeDocument/2006/relationships/viewProps" Target="view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12" rIns="96650" bIns="4831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12" rIns="96650" bIns="4831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12" rIns="96650" bIns="4831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81298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145" name="Google Shape;145;p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1</a:t>
            </a:fld>
            <a:endParaRPr/>
          </a:p>
        </p:txBody>
      </p:sp>
    </p:spTree>
    <p:extLst>
      <p:ext uri="{BB962C8B-B14F-4D97-AF65-F5344CB8AC3E}">
        <p14:creationId xmlns:p14="http://schemas.microsoft.com/office/powerpoint/2010/main" val="22381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6: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440" name="Google Shape;440;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26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8: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454" name="Google Shape;454;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3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6: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528" name="Google Shape;528;p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461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9: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695" name="Google Shape;695;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735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70: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02" name="Google Shape;702;p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140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7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09" name="Google Shape;709;p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319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7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16" name="Google Shape;716;p7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0682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7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23" name="Google Shape;723;p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954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69" name="Google Shape;769;p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9856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7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48" name="Google Shape;748;p7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585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59" name="Google Shape;159;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667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7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755" name="Google Shape;755;p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4292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82: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797" name="Google Shape;797;p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2689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85: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818" name="Google Shape;818;p8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14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86: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825" name="Google Shape;825;p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925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92: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874" name="Google Shape;874;p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582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93: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881" name="Google Shape;881;p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611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94: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888" name="Google Shape;888;p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5039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95: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895" name="Google Shape;895;p9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5496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96:notes"/>
          <p:cNvSpPr txBox="1">
            <a:spLocks noGrp="1"/>
          </p:cNvSpPr>
          <p:nvPr>
            <p:ph type="body" idx="1"/>
          </p:nvPr>
        </p:nvSpPr>
        <p:spPr>
          <a:xfrm>
            <a:off x="731520" y="4620577"/>
            <a:ext cx="5852035" cy="3780620"/>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902" name="Google Shape;902;p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6970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1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1031" name="Google Shape;1031;p1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1087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80" name="Google Shape;180;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879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1038" name="Google Shape;1038;p1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143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buClr>
                <a:schemeClr val="dk1"/>
              </a:buClr>
              <a:buSzPts val="1200"/>
            </a:pPr>
            <a:endParaRPr/>
          </a:p>
        </p:txBody>
      </p:sp>
      <p:sp>
        <p:nvSpPr>
          <p:cNvPr id="1045" name="Google Shape;1045;p1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2051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1098" name="Google Shape;1098;p1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04538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24: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05" name="Google Shape;1105;p1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956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25: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12" name="Google Shape;1112;p1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523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26: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19" name="Google Shape;1119;p1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147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27: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26" name="Google Shape;1126;p1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500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28: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1133" name="Google Shape;1133;p1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11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273" name="Google Shape;273;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351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280" name="Google Shape;28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28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287" name="Google Shape;287;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85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9: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302" name="Google Shape;302;p19: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133091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336" name="Google Shape;336;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67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2: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a:p>
        </p:txBody>
      </p:sp>
      <p:sp>
        <p:nvSpPr>
          <p:cNvPr id="412" name="Google Shape;412;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11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912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802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874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8609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833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116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852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1725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5902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240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598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instructional purposes only. Shall not constitute legal advice. Work Product of Atty. H. Lynn. NOT TO BE REPRODUCED WITHOUT EXPRESS WRITTEN PERMISSION of Heather Lynn. Updated 9-29-20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59486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1903751" y="269823"/>
            <a:ext cx="9548020" cy="3207895"/>
          </a:xfrm>
          <a:prstGeom prst="rect">
            <a:avLst/>
          </a:prstGeom>
          <a:noFill/>
          <a:ln>
            <a:noFill/>
          </a:ln>
        </p:spPr>
        <p:txBody>
          <a:bodyPr spcFirstLastPara="1" wrap="square" lIns="91425" tIns="45700" rIns="91425" bIns="45700" anchor="b" anchorCtr="0">
            <a:normAutofit fontScale="90000"/>
          </a:bodyPr>
          <a:lstStyle/>
          <a:p>
            <a:pPr lvl="0">
              <a:buSzPts val="5400"/>
            </a:pPr>
            <a:r>
              <a:rPr lang="en-US" sz="5400" dirty="0"/>
              <a:t/>
            </a:r>
            <a:br>
              <a:rPr lang="en-US" sz="5400" dirty="0"/>
            </a:br>
            <a:r>
              <a:rPr lang="en-US" sz="5400" dirty="0"/>
              <a:t>HHB and Title IX Sexual Harassment Definitions</a:t>
            </a:r>
            <a:br>
              <a:rPr lang="en-US" sz="5400" dirty="0"/>
            </a:br>
            <a:r>
              <a:rPr lang="en-US" sz="5400" dirty="0"/>
              <a:t> FOR: </a:t>
            </a:r>
            <a:r>
              <a:rPr lang="en-US" sz="5400" b="1" dirty="0"/>
              <a:t>Intake and Assessment Process</a:t>
            </a:r>
            <a:r>
              <a:rPr lang="en-US" sz="5400" dirty="0"/>
              <a:t/>
            </a:r>
            <a:br>
              <a:rPr lang="en-US" sz="5400" dirty="0"/>
            </a:br>
            <a:r>
              <a:rPr lang="en-US" sz="5400" dirty="0"/>
              <a:t>KEY RESOURCE SLIDES-FALL 2020</a:t>
            </a:r>
            <a:endParaRPr sz="5400" dirty="0"/>
          </a:p>
        </p:txBody>
      </p:sp>
      <p:sp>
        <p:nvSpPr>
          <p:cNvPr id="148" name="Google Shape;148;p1"/>
          <p:cNvSpPr txBox="1">
            <a:spLocks noGrp="1"/>
          </p:cNvSpPr>
          <p:nvPr>
            <p:ph type="subTitle" idx="1"/>
          </p:nvPr>
        </p:nvSpPr>
        <p:spPr>
          <a:xfrm>
            <a:off x="4040777" y="4050833"/>
            <a:ext cx="7410994" cy="2325253"/>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3045"/>
              <a:buNone/>
            </a:pPr>
            <a:r>
              <a:rPr lang="en-US"/>
              <a:t>Presented by: Heather T. Lynn, Esq., Partner</a:t>
            </a:r>
            <a:endParaRPr/>
          </a:p>
          <a:p>
            <a:pPr marL="0" lvl="0" indent="0" algn="r" rtl="0">
              <a:spcBef>
                <a:spcPts val="1020"/>
              </a:spcBef>
              <a:spcAft>
                <a:spcPts val="0"/>
              </a:spcAft>
              <a:buSzPts val="3045"/>
              <a:buNone/>
            </a:pPr>
            <a:r>
              <a:rPr lang="en-US"/>
              <a:t>Lynn, Lynn, Blackman &amp; Manitsky, P.C. </a:t>
            </a:r>
            <a:endParaRPr/>
          </a:p>
          <a:p>
            <a:pPr marL="0" lvl="0" indent="0" algn="r" rtl="0">
              <a:spcBef>
                <a:spcPts val="1020"/>
              </a:spcBef>
              <a:spcAft>
                <a:spcPts val="0"/>
              </a:spcAft>
              <a:buSzPts val="3045"/>
              <a:buNone/>
            </a:pPr>
            <a:r>
              <a:rPr lang="en-US"/>
              <a:t>76 St. Paul Street, Suite 400</a:t>
            </a:r>
            <a:endParaRPr/>
          </a:p>
          <a:p>
            <a:pPr marL="0" lvl="0" indent="0" algn="r" rtl="0">
              <a:spcBef>
                <a:spcPts val="1020"/>
              </a:spcBef>
              <a:spcAft>
                <a:spcPts val="0"/>
              </a:spcAft>
              <a:buSzPts val="3045"/>
              <a:buNone/>
            </a:pPr>
            <a:r>
              <a:rPr lang="en-US"/>
              <a:t>Burlington, Vermont 05401 802-860-1500</a:t>
            </a:r>
            <a:endParaRPr/>
          </a:p>
          <a:p>
            <a:pPr marL="0" lvl="0" indent="0" algn="r" rtl="0">
              <a:spcBef>
                <a:spcPts val="1020"/>
              </a:spcBef>
              <a:spcAft>
                <a:spcPts val="0"/>
              </a:spcAft>
              <a:buSzPts val="3045"/>
              <a:buNone/>
            </a:pPr>
            <a:r>
              <a:rPr lang="en-US"/>
              <a:t>hthomaslynn@lynnlawvt.com</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3" name="Footer Placeholder 2"/>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6"/>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000"/>
              <a:buFont typeface="Corbel"/>
              <a:buNone/>
            </a:pPr>
            <a:r>
              <a:rPr lang="en-US" dirty="0"/>
              <a:t>What must the Administrator do?</a:t>
            </a:r>
            <a:br>
              <a:rPr lang="en-US" dirty="0"/>
            </a:br>
            <a:r>
              <a:rPr lang="en-US" dirty="0"/>
              <a:t> “ADD”</a:t>
            </a:r>
            <a:br>
              <a:rPr lang="en-US" dirty="0"/>
            </a:br>
            <a:r>
              <a:rPr lang="en-US" dirty="0"/>
              <a:t>Assess, Decide, Document</a:t>
            </a:r>
            <a:endParaRPr dirty="0"/>
          </a:p>
        </p:txBody>
      </p:sp>
      <p:sp>
        <p:nvSpPr>
          <p:cNvPr id="443" name="Google Shape;443;p36"/>
          <p:cNvSpPr txBox="1">
            <a:spLocks noGrp="1"/>
          </p:cNvSpPr>
          <p:nvPr>
            <p:ph idx="1"/>
          </p:nvPr>
        </p:nvSpPr>
        <p:spPr>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3480"/>
              <a:buChar char="•"/>
            </a:pPr>
            <a:r>
              <a:rPr lang="en-US" dirty="0">
                <a:solidFill>
                  <a:srgbClr val="FF0000"/>
                </a:solidFill>
              </a:rPr>
              <a:t>ASSESS</a:t>
            </a:r>
            <a:r>
              <a:rPr lang="en-US" dirty="0"/>
              <a:t> THE INFORMATION AVAILABLE</a:t>
            </a:r>
            <a:endParaRPr dirty="0"/>
          </a:p>
          <a:p>
            <a:pPr marL="285750" lvl="0" indent="-285750" algn="l" rtl="0">
              <a:spcBef>
                <a:spcPts val="1080"/>
              </a:spcBef>
              <a:spcAft>
                <a:spcPts val="0"/>
              </a:spcAft>
              <a:buSzPts val="3480"/>
              <a:buChar char="•"/>
            </a:pPr>
            <a:r>
              <a:rPr lang="en-US" dirty="0">
                <a:solidFill>
                  <a:srgbClr val="FF0000"/>
                </a:solidFill>
              </a:rPr>
              <a:t>DECIDE</a:t>
            </a:r>
            <a:r>
              <a:rPr lang="en-US" dirty="0"/>
              <a:t> (WHETHER YOU  HAVE “REASONABLE BELIEF THE ALLEGATIONS MAY CONSTITUTE AN HHB VIOLATION” AND THUS AN VT HHB INVESTIGATION IS REQUIRED )</a:t>
            </a:r>
            <a:endParaRPr dirty="0"/>
          </a:p>
          <a:p>
            <a:pPr marL="285750" lvl="0" indent="-285750" algn="l" rtl="0">
              <a:spcBef>
                <a:spcPts val="1080"/>
              </a:spcBef>
              <a:spcAft>
                <a:spcPts val="0"/>
              </a:spcAft>
              <a:buSzPts val="3480"/>
              <a:buChar char="•"/>
            </a:pPr>
            <a:r>
              <a:rPr lang="en-US" dirty="0">
                <a:solidFill>
                  <a:srgbClr val="FF0000"/>
                </a:solidFill>
              </a:rPr>
              <a:t>DOCUMENT</a:t>
            </a:r>
            <a:r>
              <a:rPr lang="en-US" dirty="0"/>
              <a:t> YOUR DECISION ON STUDENT CONDUCT FORM</a:t>
            </a:r>
            <a:endParaRPr dirty="0"/>
          </a:p>
        </p:txBody>
      </p:sp>
      <p:sp>
        <p:nvSpPr>
          <p:cNvPr id="444" name="Google Shape;444;p3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8"/>
          <p:cNvSpPr txBox="1">
            <a:spLocks noGrp="1"/>
          </p:cNvSpPr>
          <p:nvPr>
            <p:ph type="title"/>
          </p:nvPr>
        </p:nvSpPr>
        <p:spPr>
          <a:xfrm>
            <a:off x="1484311" y="126610"/>
            <a:ext cx="10018713" cy="133643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“Reasonable Belief” – Informed by VT’s Definition of Notice</a:t>
            </a:r>
            <a:endParaRPr/>
          </a:p>
        </p:txBody>
      </p:sp>
      <p:sp>
        <p:nvSpPr>
          <p:cNvPr id="457" name="Google Shape;457;p38"/>
          <p:cNvSpPr txBox="1">
            <a:spLocks noGrp="1"/>
          </p:cNvSpPr>
          <p:nvPr>
            <p:ph idx="1"/>
          </p:nvPr>
        </p:nvSpPr>
        <p:spPr>
          <a:xfrm>
            <a:off x="1484310" y="1350498"/>
            <a:ext cx="10018713" cy="4440702"/>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SzPts val="3219"/>
              <a:buNone/>
            </a:pPr>
            <a:r>
              <a:rPr lang="en-US" sz="2220" dirty="0"/>
              <a:t>“NOTICE.” </a:t>
            </a:r>
            <a:endParaRPr sz="2220" dirty="0"/>
          </a:p>
          <a:p>
            <a:pPr marL="0" lvl="0" indent="0" algn="l" rtl="0">
              <a:lnSpc>
                <a:spcPct val="90000"/>
              </a:lnSpc>
              <a:spcBef>
                <a:spcPts val="0"/>
              </a:spcBef>
              <a:spcAft>
                <a:spcPts val="0"/>
              </a:spcAft>
              <a:buSzPts val="3219"/>
              <a:buNone/>
            </a:pPr>
            <a:r>
              <a:rPr lang="en-US" sz="2220" dirty="0"/>
              <a:t>“If the school learns of possible hazing, harassment, or bullying through other means, for example, if information about hazing, harassment or bullying is received f</a:t>
            </a:r>
            <a:r>
              <a:rPr lang="en-US" sz="2220" dirty="0">
                <a:solidFill>
                  <a:srgbClr val="FF0000"/>
                </a:solidFill>
              </a:rPr>
              <a:t>rom a third party (such as from a witness to an incident or an anonymous letter or telephone call), </a:t>
            </a:r>
            <a:r>
              <a:rPr lang="en-US" sz="2220" b="1" dirty="0"/>
              <a:t>different factors will affect the school’s response</a:t>
            </a:r>
            <a:r>
              <a:rPr lang="en-US" sz="2220" dirty="0"/>
              <a:t>. </a:t>
            </a:r>
            <a:endParaRPr sz="2220" dirty="0"/>
          </a:p>
          <a:p>
            <a:pPr marL="0" lvl="0" indent="0" algn="l" rtl="0">
              <a:lnSpc>
                <a:spcPct val="90000"/>
              </a:lnSpc>
              <a:spcBef>
                <a:spcPts val="1044"/>
              </a:spcBef>
              <a:spcAft>
                <a:spcPts val="0"/>
              </a:spcAft>
              <a:buSzPts val="3219"/>
              <a:buNone/>
            </a:pPr>
            <a:r>
              <a:rPr lang="en-US" sz="2220" dirty="0"/>
              <a:t>These factors include </a:t>
            </a:r>
            <a:endParaRPr sz="2220" dirty="0"/>
          </a:p>
          <a:p>
            <a:pPr marL="0" lvl="0" indent="0" algn="l" rtl="0">
              <a:lnSpc>
                <a:spcPct val="90000"/>
              </a:lnSpc>
              <a:spcBef>
                <a:spcPts val="1044"/>
              </a:spcBef>
              <a:spcAft>
                <a:spcPts val="0"/>
              </a:spcAft>
              <a:buSzPts val="3219"/>
              <a:buNone/>
            </a:pPr>
            <a:r>
              <a:rPr lang="en-US" sz="2220" dirty="0"/>
              <a:t>the </a:t>
            </a:r>
            <a:r>
              <a:rPr lang="en-US" sz="2220" b="1" dirty="0"/>
              <a:t>source and nature of the information</a:t>
            </a:r>
            <a:r>
              <a:rPr lang="en-US" sz="2220" dirty="0"/>
              <a:t>: </a:t>
            </a:r>
            <a:endParaRPr sz="2220" dirty="0"/>
          </a:p>
          <a:p>
            <a:pPr marL="0" lvl="0" indent="0" algn="l" rtl="0">
              <a:lnSpc>
                <a:spcPct val="90000"/>
              </a:lnSpc>
              <a:spcBef>
                <a:spcPts val="1044"/>
              </a:spcBef>
              <a:spcAft>
                <a:spcPts val="0"/>
              </a:spcAft>
              <a:buSzPts val="3219"/>
              <a:buNone/>
            </a:pPr>
            <a:r>
              <a:rPr lang="en-US" sz="2220" dirty="0"/>
              <a:t>the </a:t>
            </a:r>
            <a:r>
              <a:rPr lang="en-US" sz="2220" b="1" dirty="0"/>
              <a:t>objectivity and credibility of the source of the report</a:t>
            </a:r>
            <a:r>
              <a:rPr lang="en-US" sz="2220" dirty="0"/>
              <a:t>; </a:t>
            </a:r>
            <a:endParaRPr sz="2220" dirty="0"/>
          </a:p>
          <a:p>
            <a:pPr marL="0" lvl="0" indent="0" algn="l" rtl="0">
              <a:lnSpc>
                <a:spcPct val="90000"/>
              </a:lnSpc>
              <a:spcBef>
                <a:spcPts val="1044"/>
              </a:spcBef>
              <a:spcAft>
                <a:spcPts val="0"/>
              </a:spcAft>
              <a:buSzPts val="3219"/>
              <a:buNone/>
            </a:pPr>
            <a:r>
              <a:rPr lang="en-US" sz="2220" dirty="0"/>
              <a:t>whether any to the alleged harassment; </a:t>
            </a:r>
            <a:r>
              <a:rPr lang="en-US" sz="2220" b="1" dirty="0"/>
              <a:t>individuals can be identified who were subjected to the alleged harassment,</a:t>
            </a:r>
            <a:endParaRPr sz="2220" dirty="0"/>
          </a:p>
          <a:p>
            <a:pPr marL="0" lvl="0" indent="0" algn="l" rtl="0">
              <a:lnSpc>
                <a:spcPct val="90000"/>
              </a:lnSpc>
              <a:spcBef>
                <a:spcPts val="1044"/>
              </a:spcBef>
              <a:spcAft>
                <a:spcPts val="0"/>
              </a:spcAft>
              <a:buSzPts val="3219"/>
              <a:buNone/>
            </a:pPr>
            <a:r>
              <a:rPr lang="en-US" sz="2220" dirty="0"/>
              <a:t>and whether </a:t>
            </a:r>
            <a:r>
              <a:rPr lang="en-US" sz="2220" b="1" dirty="0"/>
              <a:t>those individuals want to pursue the matter</a:t>
            </a:r>
            <a:r>
              <a:rPr lang="en-US" sz="2220" dirty="0"/>
              <a:t>.” </a:t>
            </a:r>
            <a:endParaRPr dirty="0"/>
          </a:p>
          <a:p>
            <a:pPr marL="0" lvl="0" indent="0" algn="l" rtl="0">
              <a:lnSpc>
                <a:spcPct val="90000"/>
              </a:lnSpc>
              <a:spcBef>
                <a:spcPts val="1044"/>
              </a:spcBef>
              <a:spcAft>
                <a:spcPts val="0"/>
              </a:spcAft>
              <a:buSzPts val="3219"/>
              <a:buNone/>
            </a:pPr>
            <a:r>
              <a:rPr lang="en-US" sz="2220" dirty="0"/>
              <a:t>BSD F.29-R.HHB Policy, Section </a:t>
            </a:r>
            <a:r>
              <a:rPr lang="en-US" sz="2220" dirty="0" err="1"/>
              <a:t>IV.I.”Notice</a:t>
            </a:r>
            <a:r>
              <a:rPr lang="en-US" sz="2220" dirty="0"/>
              <a:t>”</a:t>
            </a:r>
            <a:endParaRPr sz="2220" dirty="0"/>
          </a:p>
        </p:txBody>
      </p:sp>
      <p:sp>
        <p:nvSpPr>
          <p:cNvPr id="458" name="Google Shape;458;p38"/>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6" title="SmartArt"/>
          <p:cNvSpPr txBox="1">
            <a:spLocks noGrp="1"/>
          </p:cNvSpPr>
          <p:nvPr>
            <p:ph type="title"/>
          </p:nvPr>
        </p:nvSpPr>
        <p:spPr>
          <a:xfrm>
            <a:off x="1952522" y="63250"/>
            <a:ext cx="1013162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INTAKE &amp; ASSESSMENT Deadlines</a:t>
            </a:r>
            <a:endParaRPr/>
          </a:p>
        </p:txBody>
      </p:sp>
      <p:sp>
        <p:nvSpPr>
          <p:cNvPr id="545" name="Google Shape;545;p46"/>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grpSp>
        <p:nvGrpSpPr>
          <p:cNvPr id="531" name="Google Shape;531;p46"/>
          <p:cNvGrpSpPr/>
          <p:nvPr/>
        </p:nvGrpSpPr>
        <p:grpSpPr>
          <a:xfrm>
            <a:off x="1945914" y="1005424"/>
            <a:ext cx="10719578" cy="5189273"/>
            <a:chOff x="717769" y="-307295"/>
            <a:chExt cx="8461104" cy="5189273"/>
          </a:xfrm>
        </p:grpSpPr>
        <p:sp>
          <p:nvSpPr>
            <p:cNvPr id="532" name="Google Shape;532;p46"/>
            <p:cNvSpPr/>
            <p:nvPr/>
          </p:nvSpPr>
          <p:spPr>
            <a:xfrm>
              <a:off x="1181851" y="-307295"/>
              <a:ext cx="6949500" cy="4343400"/>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FDE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b="0" i="0" u="none" strike="noStrike" cap="none">
                <a:solidFill>
                  <a:schemeClr val="dk1"/>
                </a:solidFill>
                <a:latin typeface="Corbel"/>
                <a:ea typeface="Corbel"/>
                <a:cs typeface="Corbel"/>
                <a:sym typeface="Corbel"/>
              </a:endParaRPr>
            </a:p>
          </p:txBody>
        </p:sp>
        <p:sp>
          <p:nvSpPr>
            <p:cNvPr id="533" name="Google Shape;533;p46"/>
            <p:cNvSpPr/>
            <p:nvPr/>
          </p:nvSpPr>
          <p:spPr>
            <a:xfrm>
              <a:off x="1866371" y="2922456"/>
              <a:ext cx="159900" cy="159900"/>
            </a:xfrm>
            <a:prstGeom prst="ellipse">
              <a:avLst/>
            </a:prstGeom>
            <a:gradFill>
              <a:gsLst>
                <a:gs pos="0">
                  <a:srgbClr val="AFCAE9">
                    <a:alpha val="89411"/>
                  </a:srgbClr>
                </a:gs>
                <a:gs pos="50000">
                  <a:srgbClr val="A0C1E4">
                    <a:alpha val="89411"/>
                  </a:srgbClr>
                </a:gs>
                <a:gs pos="100000">
                  <a:srgbClr val="8FB8E4">
                    <a:alpha val="89411"/>
                  </a:srgbClr>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b="0" i="0" u="none" strike="noStrike" cap="none">
                <a:solidFill>
                  <a:schemeClr val="dk1"/>
                </a:solidFill>
                <a:latin typeface="Corbel"/>
                <a:ea typeface="Corbel"/>
                <a:cs typeface="Corbel"/>
                <a:sym typeface="Corbel"/>
              </a:endParaRPr>
            </a:p>
          </p:txBody>
        </p:sp>
        <p:sp>
          <p:nvSpPr>
            <p:cNvPr id="534" name="Google Shape;534;p46"/>
            <p:cNvSpPr/>
            <p:nvPr/>
          </p:nvSpPr>
          <p:spPr>
            <a:xfrm>
              <a:off x="717769" y="3063520"/>
              <a:ext cx="2431800" cy="979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b="0" i="0" u="none" strike="noStrike" cap="none">
                <a:solidFill>
                  <a:schemeClr val="dk1"/>
                </a:solidFill>
                <a:latin typeface="Corbel"/>
                <a:ea typeface="Corbel"/>
                <a:cs typeface="Corbel"/>
                <a:sym typeface="Corbel"/>
              </a:endParaRPr>
            </a:p>
          </p:txBody>
        </p:sp>
        <p:sp>
          <p:nvSpPr>
            <p:cNvPr id="535" name="Google Shape;535;p46"/>
            <p:cNvSpPr txBox="1"/>
            <p:nvPr/>
          </p:nvSpPr>
          <p:spPr>
            <a:xfrm>
              <a:off x="717777" y="3063519"/>
              <a:ext cx="2431800" cy="1794900"/>
            </a:xfrm>
            <a:prstGeom prst="rect">
              <a:avLst/>
            </a:prstGeom>
            <a:noFill/>
            <a:ln>
              <a:noFill/>
            </a:ln>
          </p:spPr>
          <p:txBody>
            <a:bodyPr spcFirstLastPara="1" wrap="square" lIns="84675" tIns="0" rIns="0" bIns="0" anchor="t" anchorCtr="0">
              <a:noAutofit/>
            </a:bodyPr>
            <a:lstStyle/>
            <a:p>
              <a:pPr marL="0" marR="0" lvl="0" indent="0" algn="l" rtl="0">
                <a:lnSpc>
                  <a:spcPct val="90000"/>
                </a:lnSpc>
                <a:spcBef>
                  <a:spcPts val="455"/>
                </a:spcBef>
                <a:spcAft>
                  <a:spcPts val="0"/>
                </a:spcAft>
                <a:buClr>
                  <a:srgbClr val="FF0000"/>
                </a:buClr>
                <a:buSzPts val="1600"/>
                <a:buFont typeface="Calibri"/>
                <a:buNone/>
              </a:pPr>
              <a:r>
                <a:rPr lang="en-US" sz="1600" b="0" i="0" u="none" strike="noStrike" cap="none" dirty="0">
                  <a:solidFill>
                    <a:srgbClr val="FF0000"/>
                  </a:solidFill>
                  <a:latin typeface="Calibri"/>
                  <a:ea typeface="Calibri"/>
                  <a:cs typeface="Calibri"/>
                  <a:sym typeface="Calibri"/>
                </a:rPr>
                <a:t>INFORMATION IS RECEIVED AND DOCUMENTED</a:t>
              </a:r>
              <a:endParaRPr dirty="0"/>
            </a:p>
            <a:p>
              <a:pPr marL="0" marR="0" lvl="0" indent="0" algn="l" rtl="0">
                <a:lnSpc>
                  <a:spcPct val="90000"/>
                </a:lnSpc>
                <a:spcBef>
                  <a:spcPts val="455"/>
                </a:spcBef>
                <a:spcAft>
                  <a:spcPts val="0"/>
                </a:spcAft>
                <a:buClr>
                  <a:schemeClr val="dk1"/>
                </a:buClr>
                <a:buSzPts val="1300"/>
                <a:buFont typeface="Calibri"/>
                <a:buNone/>
              </a:pPr>
              <a:r>
                <a:rPr lang="en-US" sz="1300" b="0" i="0" u="none" strike="noStrike" cap="none" dirty="0">
                  <a:solidFill>
                    <a:schemeClr val="dk1"/>
                  </a:solidFill>
                  <a:latin typeface="Calibri"/>
                  <a:ea typeface="Calibri"/>
                  <a:cs typeface="Calibri"/>
                  <a:sym typeface="Calibri"/>
                </a:rPr>
                <a:t>TEACHER IMMEDIATELY DOCUMENTS AND REPORTS TO DE (AND/OR TITLE IX COORDINATOR if TITLE IX Sexual Harassment)</a:t>
              </a:r>
              <a:endParaRPr dirty="0"/>
            </a:p>
            <a:p>
              <a:pPr marL="0" marR="0" lvl="0" indent="0" algn="l" rtl="0">
                <a:lnSpc>
                  <a:spcPct val="90000"/>
                </a:lnSpc>
                <a:spcBef>
                  <a:spcPts val="455"/>
                </a:spcBef>
                <a:spcAft>
                  <a:spcPts val="0"/>
                </a:spcAft>
                <a:buClr>
                  <a:schemeClr val="dk1"/>
                </a:buClr>
                <a:buSzPts val="1300"/>
                <a:buFont typeface="Calibri"/>
                <a:buNone/>
              </a:pPr>
              <a:r>
                <a:rPr lang="en-US" sz="1300" b="0" i="0" u="none" strike="noStrike" cap="none" dirty="0">
                  <a:solidFill>
                    <a:schemeClr val="dk1"/>
                  </a:solidFill>
                  <a:latin typeface="Calibri"/>
                  <a:ea typeface="Calibri"/>
                  <a:cs typeface="Calibri"/>
                  <a:sym typeface="Calibri"/>
                </a:rPr>
                <a:t>DE PROMPTLY DOCUMENTS AND REPORTS TO BA AND/OR TITLE IX COORDINATOR</a:t>
              </a:r>
              <a:endParaRPr sz="1300" b="0" i="0" u="none" strike="noStrike" cap="none" dirty="0">
                <a:solidFill>
                  <a:schemeClr val="dk1"/>
                </a:solidFill>
                <a:latin typeface="Calibri"/>
                <a:ea typeface="Calibri"/>
                <a:cs typeface="Calibri"/>
                <a:sym typeface="Calibri"/>
              </a:endParaRPr>
            </a:p>
            <a:p>
              <a:pPr marL="0" marR="0" lvl="0" indent="0" algn="l" rtl="0">
                <a:lnSpc>
                  <a:spcPct val="90000"/>
                </a:lnSpc>
                <a:spcBef>
                  <a:spcPts val="455"/>
                </a:spcBef>
                <a:spcAft>
                  <a:spcPts val="0"/>
                </a:spcAft>
                <a:buClr>
                  <a:schemeClr val="dk1"/>
                </a:buClr>
                <a:buSzPts val="1300"/>
                <a:buFont typeface="Corbel"/>
                <a:buNone/>
              </a:pPr>
              <a:endParaRPr sz="1300" b="0" i="0" u="none" strike="noStrike" cap="none" dirty="0">
                <a:solidFill>
                  <a:schemeClr val="dk1"/>
                </a:solidFill>
                <a:latin typeface="Calibri"/>
                <a:ea typeface="Calibri"/>
                <a:cs typeface="Calibri"/>
                <a:sym typeface="Calibri"/>
              </a:endParaRPr>
            </a:p>
            <a:p>
              <a:pPr marL="0" marR="0" lvl="0" indent="0" algn="l" rtl="0">
                <a:lnSpc>
                  <a:spcPct val="90000"/>
                </a:lnSpc>
                <a:spcBef>
                  <a:spcPts val="455"/>
                </a:spcBef>
                <a:spcAft>
                  <a:spcPts val="0"/>
                </a:spcAft>
                <a:buClr>
                  <a:schemeClr val="dk1"/>
                </a:buClr>
                <a:buSzPts val="1300"/>
                <a:buFont typeface="Corbel"/>
                <a:buNone/>
              </a:pPr>
              <a:endParaRPr sz="1300" b="0" i="0" u="none" strike="noStrike" cap="none" dirty="0">
                <a:solidFill>
                  <a:schemeClr val="dk1"/>
                </a:solidFill>
                <a:latin typeface="Calibri"/>
                <a:ea typeface="Calibri"/>
                <a:cs typeface="Calibri"/>
                <a:sym typeface="Calibri"/>
              </a:endParaRPr>
            </a:p>
          </p:txBody>
        </p:sp>
        <p:sp>
          <p:nvSpPr>
            <p:cNvPr id="536" name="Google Shape;536;p46"/>
            <p:cNvSpPr/>
            <p:nvPr/>
          </p:nvSpPr>
          <p:spPr>
            <a:xfrm>
              <a:off x="2995655" y="1912181"/>
              <a:ext cx="278100" cy="278100"/>
            </a:xfrm>
            <a:prstGeom prst="ellipse">
              <a:avLst/>
            </a:prstGeom>
            <a:gradFill>
              <a:gsLst>
                <a:gs pos="0">
                  <a:srgbClr val="AFCAE9">
                    <a:alpha val="76470"/>
                  </a:srgbClr>
                </a:gs>
                <a:gs pos="50000">
                  <a:srgbClr val="A0C1E4">
                    <a:alpha val="76470"/>
                  </a:srgbClr>
                </a:gs>
                <a:gs pos="100000">
                  <a:srgbClr val="8FB8E4">
                    <a:alpha val="76470"/>
                  </a:srgbClr>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b="0" i="0" u="none" strike="noStrike" cap="none">
                <a:solidFill>
                  <a:schemeClr val="dk1"/>
                </a:solidFill>
                <a:latin typeface="Corbel"/>
                <a:ea typeface="Corbel"/>
                <a:cs typeface="Corbel"/>
                <a:sym typeface="Corbel"/>
              </a:endParaRPr>
            </a:p>
          </p:txBody>
        </p:sp>
        <p:sp>
          <p:nvSpPr>
            <p:cNvPr id="537" name="Google Shape;537;p46"/>
            <p:cNvSpPr/>
            <p:nvPr/>
          </p:nvSpPr>
          <p:spPr>
            <a:xfrm>
              <a:off x="3134644" y="1904255"/>
              <a:ext cx="1459500" cy="2278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b="0" i="0" u="none" strike="noStrike" cap="none">
                <a:solidFill>
                  <a:schemeClr val="dk1"/>
                </a:solidFill>
                <a:latin typeface="Corbel"/>
                <a:ea typeface="Corbel"/>
                <a:cs typeface="Corbel"/>
                <a:sym typeface="Corbel"/>
              </a:endParaRPr>
            </a:p>
          </p:txBody>
        </p:sp>
        <p:sp>
          <p:nvSpPr>
            <p:cNvPr id="538" name="Google Shape;538;p46"/>
            <p:cNvSpPr txBox="1"/>
            <p:nvPr/>
          </p:nvSpPr>
          <p:spPr>
            <a:xfrm>
              <a:off x="3134644" y="361044"/>
              <a:ext cx="4996707" cy="4352735"/>
            </a:xfrm>
            <a:prstGeom prst="rect">
              <a:avLst/>
            </a:prstGeom>
            <a:noFill/>
            <a:ln>
              <a:noFill/>
            </a:ln>
          </p:spPr>
          <p:txBody>
            <a:bodyPr spcFirstLastPara="1" wrap="square" lIns="147275" tIns="0" rIns="0" bIns="0" anchor="t" anchorCtr="0">
              <a:noAutofit/>
            </a:bodyPr>
            <a:lstStyle/>
            <a:p>
              <a:pPr marL="0" marR="0" lvl="0" indent="0" algn="l" rtl="0">
                <a:lnSpc>
                  <a:spcPct val="90000"/>
                </a:lnSpc>
                <a:spcBef>
                  <a:spcPts val="700"/>
                </a:spcBef>
                <a:spcAft>
                  <a:spcPts val="0"/>
                </a:spcAft>
                <a:buClr>
                  <a:srgbClr val="FF0000"/>
                </a:buClr>
                <a:buSzPts val="1800"/>
                <a:buFont typeface="Corbel"/>
                <a:buNone/>
              </a:pPr>
              <a:r>
                <a:rPr lang="en-US" sz="1800" b="0" i="0" u="none" strike="noStrike" cap="none" dirty="0">
                  <a:solidFill>
                    <a:srgbClr val="FF0000"/>
                  </a:solidFill>
                  <a:latin typeface="Corbel"/>
                  <a:ea typeface="Corbel"/>
                  <a:cs typeface="Corbel"/>
                  <a:sym typeface="Corbel"/>
                </a:rPr>
                <a:t>FOR VT HHB MATTERS - BUILDING ADMINISTRATOR MUST LAUNCH INVESTIGATION.</a:t>
              </a:r>
              <a:endParaRPr sz="1800" b="0" i="0" u="none" strike="noStrike" cap="none" dirty="0">
                <a:solidFill>
                  <a:srgbClr val="FF0000"/>
                </a:solidFill>
                <a:latin typeface="Corbel"/>
                <a:ea typeface="Corbel"/>
                <a:cs typeface="Corbel"/>
                <a:sym typeface="Corbel"/>
              </a:endParaRPr>
            </a:p>
            <a:p>
              <a:pPr marL="0" marR="0" lvl="0" indent="0" algn="l" rtl="0">
                <a:lnSpc>
                  <a:spcPct val="90000"/>
                </a:lnSpc>
                <a:spcBef>
                  <a:spcPts val="700"/>
                </a:spcBef>
                <a:spcAft>
                  <a:spcPts val="0"/>
                </a:spcAft>
                <a:buClr>
                  <a:srgbClr val="FF0000"/>
                </a:buClr>
                <a:buSzPts val="1800"/>
                <a:buFont typeface="Corbel"/>
                <a:buNone/>
              </a:pPr>
              <a:r>
                <a:rPr lang="en-US" sz="1800" b="0" i="0" strike="noStrike" cap="none" dirty="0">
                  <a:solidFill>
                    <a:schemeClr val="tx1"/>
                  </a:solidFill>
                  <a:latin typeface="Corbel"/>
                  <a:ea typeface="Corbel"/>
                  <a:cs typeface="Corbel"/>
                  <a:sym typeface="Corbel"/>
                </a:rPr>
                <a:t>within 1 school day (24 </a:t>
              </a:r>
              <a:r>
                <a:rPr lang="en-US" sz="1800" b="0" i="0" strike="noStrike" cap="none" dirty="0" err="1">
                  <a:solidFill>
                    <a:schemeClr val="tx1"/>
                  </a:solidFill>
                  <a:latin typeface="Corbel"/>
                  <a:ea typeface="Corbel"/>
                  <a:cs typeface="Corbel"/>
                  <a:sym typeface="Corbel"/>
                </a:rPr>
                <a:t>hrs</a:t>
              </a:r>
              <a:r>
                <a:rPr lang="en-US" sz="1800" b="0" i="0" strike="noStrike" cap="none" dirty="0">
                  <a:solidFill>
                    <a:schemeClr val="tx1"/>
                  </a:solidFill>
                  <a:latin typeface="Corbel"/>
                  <a:ea typeface="Corbel"/>
                  <a:cs typeface="Corbel"/>
                  <a:sym typeface="Corbel"/>
                </a:rPr>
                <a:t>) of RECEIPT OF INFORMATION AT COUNTED FROM THE TIME IT WAS RECEIVED BY FIRST POINT OF SCHOOL CONTACT</a:t>
              </a:r>
            </a:p>
            <a:p>
              <a:pPr marL="0" marR="0" lvl="0" indent="0" algn="l" rtl="0">
                <a:lnSpc>
                  <a:spcPct val="90000"/>
                </a:lnSpc>
                <a:spcBef>
                  <a:spcPts val="700"/>
                </a:spcBef>
                <a:spcAft>
                  <a:spcPts val="0"/>
                </a:spcAft>
                <a:buClr>
                  <a:srgbClr val="FF0000"/>
                </a:buClr>
                <a:buSzPts val="1800"/>
                <a:buFont typeface="Corbel"/>
                <a:buNone/>
              </a:pPr>
              <a:r>
                <a:rPr lang="en-US" sz="1800" u="sng" dirty="0">
                  <a:solidFill>
                    <a:srgbClr val="FF0000"/>
                  </a:solidFill>
                  <a:latin typeface="Corbel"/>
                  <a:ea typeface="Corbel"/>
                  <a:cs typeface="Corbel"/>
                  <a:sym typeface="Corbel"/>
                </a:rPr>
                <a:t>FOR TITLE IX SEXUAL HARASSMENT</a:t>
              </a:r>
            </a:p>
            <a:p>
              <a:pPr marL="0" marR="0" lvl="0" indent="0" algn="l" rtl="0">
                <a:lnSpc>
                  <a:spcPct val="90000"/>
                </a:lnSpc>
                <a:spcBef>
                  <a:spcPts val="700"/>
                </a:spcBef>
                <a:spcAft>
                  <a:spcPts val="0"/>
                </a:spcAft>
                <a:buClr>
                  <a:srgbClr val="FF0000"/>
                </a:buClr>
                <a:buSzPts val="1800"/>
                <a:buFont typeface="Corbel"/>
                <a:buNone/>
              </a:pPr>
              <a:r>
                <a:rPr lang="en-US" sz="1800" dirty="0">
                  <a:solidFill>
                    <a:schemeClr val="tx1"/>
                  </a:solidFill>
                  <a:latin typeface="Corbel"/>
                  <a:ea typeface="Corbel"/>
                  <a:cs typeface="Corbel"/>
                  <a:sym typeface="Corbel"/>
                </a:rPr>
                <a:t>TITLE IX COORDINATOR MUST “as soon as reasonably possible” contact Complainant (target of behavior) student and make necessary Section III.B..1.c. disclosures to Complainant.</a:t>
              </a:r>
            </a:p>
            <a:p>
              <a:pPr marL="0" marR="0" lvl="0" indent="0" algn="l" rtl="0">
                <a:lnSpc>
                  <a:spcPct val="90000"/>
                </a:lnSpc>
                <a:spcBef>
                  <a:spcPts val="700"/>
                </a:spcBef>
                <a:spcAft>
                  <a:spcPts val="0"/>
                </a:spcAft>
                <a:buClr>
                  <a:srgbClr val="FF0000"/>
                </a:buClr>
                <a:buSzPts val="1800"/>
                <a:buFont typeface="Corbel"/>
                <a:buNone/>
              </a:pPr>
              <a:endParaRPr sz="1800" b="0" i="0" u="sng" strike="noStrike" cap="none" dirty="0">
                <a:solidFill>
                  <a:srgbClr val="FF0000"/>
                </a:solidFill>
                <a:latin typeface="Corbel"/>
                <a:ea typeface="Corbel"/>
                <a:cs typeface="Corbel"/>
                <a:sym typeface="Corbel"/>
              </a:endParaRPr>
            </a:p>
          </p:txBody>
        </p:sp>
        <p:sp>
          <p:nvSpPr>
            <p:cNvPr id="539" name="Google Shape;539;p46"/>
            <p:cNvSpPr/>
            <p:nvPr/>
          </p:nvSpPr>
          <p:spPr>
            <a:xfrm>
              <a:off x="4437664" y="1167723"/>
              <a:ext cx="368400" cy="368400"/>
            </a:xfrm>
            <a:prstGeom prst="ellipse">
              <a:avLst/>
            </a:prstGeom>
            <a:gradFill>
              <a:gsLst>
                <a:gs pos="0">
                  <a:srgbClr val="AFCAE9">
                    <a:alpha val="62745"/>
                  </a:srgbClr>
                </a:gs>
                <a:gs pos="50000">
                  <a:srgbClr val="A0C1E4">
                    <a:alpha val="62745"/>
                  </a:srgbClr>
                </a:gs>
                <a:gs pos="100000">
                  <a:srgbClr val="8FB8E4">
                    <a:alpha val="62745"/>
                  </a:srgbClr>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b="0" i="0" u="none" strike="noStrike" cap="none">
                <a:solidFill>
                  <a:schemeClr val="dk1"/>
                </a:solidFill>
                <a:latin typeface="Corbel"/>
                <a:ea typeface="Corbel"/>
                <a:cs typeface="Corbel"/>
                <a:sym typeface="Corbel"/>
              </a:endParaRPr>
            </a:p>
          </p:txBody>
        </p:sp>
        <p:sp>
          <p:nvSpPr>
            <p:cNvPr id="540" name="Google Shape;540;p46"/>
            <p:cNvSpPr/>
            <p:nvPr/>
          </p:nvSpPr>
          <p:spPr>
            <a:xfrm>
              <a:off x="4553795" y="920555"/>
              <a:ext cx="1595400" cy="35469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b="0" i="0" u="none" strike="noStrike" cap="none">
                <a:solidFill>
                  <a:schemeClr val="dk1"/>
                </a:solidFill>
                <a:latin typeface="Corbel"/>
                <a:ea typeface="Corbel"/>
                <a:cs typeface="Corbel"/>
                <a:sym typeface="Corbel"/>
              </a:endParaRPr>
            </a:p>
          </p:txBody>
        </p:sp>
        <p:sp>
          <p:nvSpPr>
            <p:cNvPr id="541" name="Google Shape;541;p46"/>
            <p:cNvSpPr txBox="1"/>
            <p:nvPr/>
          </p:nvSpPr>
          <p:spPr>
            <a:xfrm>
              <a:off x="5244530" y="-58583"/>
              <a:ext cx="1895700" cy="4551900"/>
            </a:xfrm>
            <a:prstGeom prst="rect">
              <a:avLst/>
            </a:prstGeom>
            <a:noFill/>
            <a:ln>
              <a:noFill/>
            </a:ln>
          </p:spPr>
          <p:txBody>
            <a:bodyPr spcFirstLastPara="1" wrap="square" lIns="195150" tIns="0" rIns="0" bIns="0" anchor="t" anchorCtr="0">
              <a:noAutofit/>
            </a:bodyPr>
            <a:lstStyle/>
            <a:p>
              <a:pPr marL="0" marR="0" lvl="0" indent="0" algn="l" rtl="0">
                <a:lnSpc>
                  <a:spcPct val="90000"/>
                </a:lnSpc>
                <a:spcBef>
                  <a:spcPts val="560"/>
                </a:spcBef>
                <a:spcAft>
                  <a:spcPts val="0"/>
                </a:spcAft>
                <a:buClr>
                  <a:schemeClr val="dk1"/>
                </a:buClr>
                <a:buSzPts val="1600"/>
                <a:buFont typeface="Corbel"/>
                <a:buNone/>
              </a:pPr>
              <a:endParaRPr sz="1600" b="0" i="0" u="none" strike="noStrike" cap="none">
                <a:solidFill>
                  <a:srgbClr val="FF0000"/>
                </a:solidFill>
                <a:latin typeface="Calibri"/>
                <a:ea typeface="Calibri"/>
                <a:cs typeface="Calibri"/>
                <a:sym typeface="Calibri"/>
              </a:endParaRPr>
            </a:p>
          </p:txBody>
        </p:sp>
        <p:sp>
          <p:nvSpPr>
            <p:cNvPr id="542" name="Google Shape;542;p46"/>
            <p:cNvSpPr/>
            <p:nvPr/>
          </p:nvSpPr>
          <p:spPr>
            <a:xfrm>
              <a:off x="6074262" y="674231"/>
              <a:ext cx="493500" cy="493500"/>
            </a:xfrm>
            <a:prstGeom prst="ellipse">
              <a:avLst/>
            </a:prstGeom>
            <a:gradFill>
              <a:gsLst>
                <a:gs pos="0">
                  <a:srgbClr val="AFCAE9">
                    <a:alpha val="49411"/>
                  </a:srgbClr>
                </a:gs>
                <a:gs pos="50000">
                  <a:srgbClr val="A0C1E4">
                    <a:alpha val="49411"/>
                  </a:srgbClr>
                </a:gs>
                <a:gs pos="100000">
                  <a:srgbClr val="8FB8E4">
                    <a:alpha val="49411"/>
                  </a:srgbClr>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b="0" i="0" u="none" strike="noStrike" cap="none">
                <a:solidFill>
                  <a:schemeClr val="dk1"/>
                </a:solidFill>
                <a:latin typeface="Corbel"/>
                <a:ea typeface="Corbel"/>
                <a:cs typeface="Corbel"/>
                <a:sym typeface="Corbel"/>
              </a:endParaRPr>
            </a:p>
          </p:txBody>
        </p:sp>
        <p:sp>
          <p:nvSpPr>
            <p:cNvPr id="543" name="Google Shape;543;p46"/>
            <p:cNvSpPr/>
            <p:nvPr/>
          </p:nvSpPr>
          <p:spPr>
            <a:xfrm>
              <a:off x="6493573" y="307295"/>
              <a:ext cx="2685300" cy="43434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b="0" i="0" u="none" strike="noStrike" cap="none">
                <a:solidFill>
                  <a:schemeClr val="dk1"/>
                </a:solidFill>
                <a:latin typeface="Corbel"/>
                <a:ea typeface="Corbel"/>
                <a:cs typeface="Corbel"/>
                <a:sym typeface="Corbel"/>
              </a:endParaRPr>
            </a:p>
          </p:txBody>
        </p:sp>
        <p:sp>
          <p:nvSpPr>
            <p:cNvPr id="544" name="Google Shape;544;p46"/>
            <p:cNvSpPr txBox="1"/>
            <p:nvPr/>
          </p:nvSpPr>
          <p:spPr>
            <a:xfrm>
              <a:off x="6493573" y="146778"/>
              <a:ext cx="2685300" cy="4735200"/>
            </a:xfrm>
            <a:prstGeom prst="rect">
              <a:avLst/>
            </a:prstGeom>
            <a:noFill/>
            <a:ln>
              <a:noFill/>
            </a:ln>
          </p:spPr>
          <p:txBody>
            <a:bodyPr spcFirstLastPara="1" wrap="square" lIns="261425" tIns="0" rIns="0" bIns="0" anchor="t" anchorCtr="0">
              <a:noAutofit/>
            </a:bodyPr>
            <a:lstStyle/>
            <a:p>
              <a:pPr marL="0" marR="0" lvl="0" indent="0" algn="l" rtl="0">
                <a:lnSpc>
                  <a:spcPct val="90000"/>
                </a:lnSpc>
                <a:spcBef>
                  <a:spcPts val="0"/>
                </a:spcBef>
                <a:spcAft>
                  <a:spcPts val="0"/>
                </a:spcAft>
                <a:buClr>
                  <a:schemeClr val="dk1"/>
                </a:buClr>
                <a:buSzPts val="1800"/>
                <a:buFont typeface="Corbel"/>
                <a:buNone/>
              </a:pPr>
              <a:endParaRPr sz="1800" b="0" i="0" u="none" strike="noStrike" cap="none">
                <a:solidFill>
                  <a:srgbClr val="FF0000"/>
                </a:solidFill>
                <a:latin typeface="Calibri"/>
                <a:ea typeface="Calibri"/>
                <a:cs typeface="Calibri"/>
                <a:sym typeface="Calibri"/>
              </a:endParaRPr>
            </a:p>
          </p:txBody>
        </p:sp>
      </p:gr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HHB &amp; SEXUAL HARASSMENT (TITLE IX) DEFINITIONS</a:t>
            </a:r>
          </a:p>
        </p:txBody>
      </p:sp>
      <p:sp>
        <p:nvSpPr>
          <p:cNvPr id="3" name="Text Placeholder 2"/>
          <p:cNvSpPr>
            <a:spLocks noGrp="1"/>
          </p:cNvSpPr>
          <p:nvPr>
            <p:ph idx="1"/>
          </p:nvPr>
        </p:nvSpPr>
        <p:spPr/>
        <p:txBody>
          <a:bodyPr/>
          <a:lstStyle/>
          <a:p>
            <a:r>
              <a:rPr lang="en-US" dirty="0"/>
              <a:t>POLICY DEFINITIONS</a:t>
            </a:r>
          </a:p>
          <a:p>
            <a:r>
              <a:rPr lang="en-US" dirty="0"/>
              <a:t>“INTAKE” SLIDES – SLIDES BUILDING ADMINISTRATORS CAN USE DURING INTAKE AND ASSESSMENT TO HELP DECIDE WHETHER OR NOT TO LAUNCH AN INVESTIGATION </a:t>
            </a:r>
          </a:p>
        </p:txBody>
      </p:sp>
      <p:sp>
        <p:nvSpPr>
          <p:cNvPr id="4" name="Footer Placeholder 3"/>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4138928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orbel"/>
              <a:buNone/>
            </a:pPr>
            <a:r>
              <a:rPr lang="en-US" sz="6000"/>
              <a:t>Harassment</a:t>
            </a:r>
            <a:endParaRPr sz="6000"/>
          </a:p>
        </p:txBody>
      </p:sp>
      <p:sp>
        <p:nvSpPr>
          <p:cNvPr id="698" name="Google Shape;698;p69"/>
          <p:cNvSpPr txBox="1">
            <a:spLocks noGrp="1"/>
          </p:cNvSpPr>
          <p:nvPr>
            <p:ph idx="1"/>
          </p:nvPr>
        </p:nvSpPr>
        <p:spPr>
          <a:xfrm>
            <a:off x="1484310" y="1528997"/>
            <a:ext cx="10018713" cy="4262204"/>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3480"/>
              <a:buChar char="•"/>
            </a:pPr>
            <a:r>
              <a:rPr lang="en-US" sz="2400" dirty="0"/>
              <a:t>Harassment applies to the conduct of STUDENTS directed towards other students and school based adults, and ADULT conduct (Teachers/Staff/Administrators) towards students. </a:t>
            </a:r>
          </a:p>
          <a:p>
            <a:pPr marL="285750" lvl="0" indent="-285750" algn="l" rtl="0">
              <a:spcBef>
                <a:spcPts val="0"/>
              </a:spcBef>
              <a:spcAft>
                <a:spcPts val="0"/>
              </a:spcAft>
              <a:buSzPts val="3480"/>
              <a:buChar char="•"/>
            </a:pPr>
            <a:r>
              <a:rPr lang="en-US" sz="2400" dirty="0"/>
              <a:t>“Harassment means an incident or incidents of verbal, written, visual, or physical conduct </a:t>
            </a:r>
            <a:r>
              <a:rPr lang="en-US" sz="2400" b="1" dirty="0"/>
              <a:t>including any incident conducted by electronic means </a:t>
            </a:r>
            <a:r>
              <a:rPr lang="en-US" sz="2400" dirty="0"/>
              <a:t>based on or motivated by a student’s or a student’s family member’s actual or perceived race, creed, color, national origin, marital status, sex, sexual orientation, gender identity, or disability that has the purpose OR effect of objectively and substantially </a:t>
            </a:r>
            <a:r>
              <a:rPr lang="en-US" sz="2400" i="1" u="sng" dirty="0"/>
              <a:t>undermining and detracting</a:t>
            </a:r>
            <a:r>
              <a:rPr lang="en-US" sz="2400" dirty="0"/>
              <a:t> from or interfering with a student’s </a:t>
            </a:r>
            <a:r>
              <a:rPr lang="en-US" sz="2400" i="1" u="sng" dirty="0"/>
              <a:t>educational performance</a:t>
            </a:r>
            <a:r>
              <a:rPr lang="en-US" sz="2400" dirty="0"/>
              <a:t> OR </a:t>
            </a:r>
            <a:r>
              <a:rPr lang="en-US" sz="2400" u="sng" dirty="0"/>
              <a:t>access to school resources OR creating an objectively intimidating, hostile, or offensive environment</a:t>
            </a:r>
            <a:r>
              <a:rPr lang="en-US" sz="2400" dirty="0"/>
              <a:t>.” 16 V.S.A. § 11(a)(26)(A) and F.29-R.Policy SECTION IV.G.</a:t>
            </a:r>
            <a:endParaRPr sz="2400" dirty="0"/>
          </a:p>
          <a:p>
            <a:pPr marL="285750" lvl="0" indent="-64770" algn="l" rtl="0">
              <a:spcBef>
                <a:spcPts val="1080"/>
              </a:spcBef>
              <a:spcAft>
                <a:spcPts val="0"/>
              </a:spcAft>
              <a:buSzPts val="3480"/>
              <a:buNone/>
            </a:pPr>
            <a:endParaRPr dirty="0"/>
          </a:p>
        </p:txBody>
      </p:sp>
      <p:sp>
        <p:nvSpPr>
          <p:cNvPr id="699" name="Google Shape;699;p6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70"/>
          <p:cNvSpPr txBox="1">
            <a:spLocks noGrp="1"/>
          </p:cNvSpPr>
          <p:nvPr>
            <p:ph type="title"/>
          </p:nvPr>
        </p:nvSpPr>
        <p:spPr>
          <a:xfrm>
            <a:off x="1885070" y="365125"/>
            <a:ext cx="946873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en-US" b="1">
                <a:solidFill>
                  <a:srgbClr val="00B0F0"/>
                </a:solidFill>
              </a:rPr>
              <a:t>Detracting or Interfering with Student’s Educational Performance</a:t>
            </a:r>
            <a:endParaRPr/>
          </a:p>
        </p:txBody>
      </p:sp>
      <p:sp>
        <p:nvSpPr>
          <p:cNvPr id="705" name="Google Shape;705;p70"/>
          <p:cNvSpPr txBox="1">
            <a:spLocks noGrp="1"/>
          </p:cNvSpPr>
          <p:nvPr>
            <p:ph idx="1"/>
          </p:nvPr>
        </p:nvSpPr>
        <p:spPr>
          <a:xfrm>
            <a:off x="1885070" y="1825625"/>
            <a:ext cx="8438249"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80000"/>
              </a:lnSpc>
              <a:spcBef>
                <a:spcPts val="0"/>
              </a:spcBef>
              <a:spcAft>
                <a:spcPts val="0"/>
              </a:spcAft>
              <a:buClr>
                <a:schemeClr val="dk1"/>
              </a:buClr>
              <a:buSzPts val="2800"/>
              <a:buNone/>
            </a:pPr>
            <a:r>
              <a:rPr lang="en-US"/>
              <a:t>Example: Student is taunted regularly in math class. Student complains about the taunting.  Student does not mention, however, that his concentration is affected. Thus, class participation, in class work, and in class test performance, are all diminished in comparison to classes without harassing behavior. As you conduct the investigation it becomes clear that a protected characteristic motivated the behaviors, but the impact of those behaviors is not clear.  YOU need to ask their teachers about changes in performance. In addition review for yourself documentary evidence – grades, attendance. Make copies of these and put in your investigation/evidence file. </a:t>
            </a:r>
            <a:endParaRPr/>
          </a:p>
        </p:txBody>
      </p:sp>
      <p:sp>
        <p:nvSpPr>
          <p:cNvPr id="706" name="Google Shape;706;p70"/>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1"/>
          <p:cNvSpPr txBox="1">
            <a:spLocks noGrp="1"/>
          </p:cNvSpPr>
          <p:nvPr>
            <p:ph type="title"/>
          </p:nvPr>
        </p:nvSpPr>
        <p:spPr>
          <a:xfrm>
            <a:off x="1927274" y="365125"/>
            <a:ext cx="942652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en-US" b="1">
                <a:solidFill>
                  <a:srgbClr val="00B0F0"/>
                </a:solidFill>
              </a:rPr>
              <a:t>Access to Resources-Examples…</a:t>
            </a:r>
            <a:endParaRPr b="1">
              <a:solidFill>
                <a:srgbClr val="00B0F0"/>
              </a:solidFill>
            </a:endParaRPr>
          </a:p>
        </p:txBody>
      </p:sp>
      <p:sp>
        <p:nvSpPr>
          <p:cNvPr id="712" name="Google Shape;712;p71"/>
          <p:cNvSpPr txBox="1">
            <a:spLocks noGrp="1"/>
          </p:cNvSpPr>
          <p:nvPr>
            <p:ph idx="1"/>
          </p:nvPr>
        </p:nvSpPr>
        <p:spPr>
          <a:xfrm>
            <a:off x="2208628" y="1825625"/>
            <a:ext cx="740539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Student stops coming to school.***</a:t>
            </a:r>
            <a:endParaRPr/>
          </a:p>
          <a:p>
            <a:pPr marL="228600" lvl="0" indent="-228600" algn="l" rtl="0">
              <a:lnSpc>
                <a:spcPct val="90000"/>
              </a:lnSpc>
              <a:spcBef>
                <a:spcPts val="1000"/>
              </a:spcBef>
              <a:spcAft>
                <a:spcPts val="0"/>
              </a:spcAft>
              <a:buClr>
                <a:schemeClr val="dk1"/>
              </a:buClr>
              <a:buSzPts val="2000"/>
              <a:buChar char="•"/>
            </a:pPr>
            <a:r>
              <a:rPr lang="en-US" sz="2000"/>
              <a:t>Student avoids a class where harassment occurs.</a:t>
            </a:r>
            <a:endParaRPr/>
          </a:p>
          <a:p>
            <a:pPr marL="228600" lvl="0" indent="-228600" algn="l" rtl="0">
              <a:lnSpc>
                <a:spcPct val="90000"/>
              </a:lnSpc>
              <a:spcBef>
                <a:spcPts val="1000"/>
              </a:spcBef>
              <a:spcAft>
                <a:spcPts val="0"/>
              </a:spcAft>
              <a:buClr>
                <a:schemeClr val="dk1"/>
              </a:buClr>
              <a:buSzPts val="2000"/>
              <a:buChar char="•"/>
            </a:pPr>
            <a:r>
              <a:rPr lang="en-US" sz="2000"/>
              <a:t>Student does not use a library where harassment occurs.</a:t>
            </a:r>
            <a:endParaRPr/>
          </a:p>
          <a:p>
            <a:pPr marL="228600" lvl="0" indent="-10160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 If a student stops coming to school a standard inquiry should be – from an administrator to the family – “is there anything going on with any of the other kids at school that you’d like us to know about or look into??” Even the “upset tummy” issue could really be a lurking harassment/bullying issue…</a:t>
            </a:r>
            <a:endParaRPr/>
          </a:p>
          <a:p>
            <a:pPr marL="228600" lvl="0" indent="-50800" algn="l" rtl="0">
              <a:lnSpc>
                <a:spcPct val="90000"/>
              </a:lnSpc>
              <a:spcBef>
                <a:spcPts val="1000"/>
              </a:spcBef>
              <a:spcAft>
                <a:spcPts val="0"/>
              </a:spcAft>
              <a:buClr>
                <a:schemeClr val="dk1"/>
              </a:buClr>
              <a:buSzPts val="2800"/>
              <a:buNone/>
            </a:pPr>
            <a:endParaRPr/>
          </a:p>
        </p:txBody>
      </p:sp>
      <p:sp>
        <p:nvSpPr>
          <p:cNvPr id="713" name="Google Shape;713;p71"/>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72"/>
          <p:cNvSpPr txBox="1">
            <a:spLocks noGrp="1"/>
          </p:cNvSpPr>
          <p:nvPr>
            <p:ph type="title"/>
          </p:nvPr>
        </p:nvSpPr>
        <p:spPr>
          <a:xfrm>
            <a:off x="1913206" y="365125"/>
            <a:ext cx="78033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4400"/>
              <a:buFont typeface="Calibri"/>
              <a:buNone/>
            </a:pPr>
            <a:r>
              <a:rPr lang="en-US" sz="3600" b="1">
                <a:solidFill>
                  <a:srgbClr val="00B0F0"/>
                </a:solidFill>
              </a:rPr>
              <a:t>Or “creating an objectively intimidating, hostile OR offensive environment.”</a:t>
            </a:r>
            <a:endParaRPr sz="3600" b="1">
              <a:solidFill>
                <a:srgbClr val="00B0F0"/>
              </a:solidFill>
            </a:endParaRPr>
          </a:p>
        </p:txBody>
      </p:sp>
      <p:sp>
        <p:nvSpPr>
          <p:cNvPr id="719" name="Google Shape;719;p72"/>
          <p:cNvSpPr txBox="1">
            <a:spLocks noGrp="1"/>
          </p:cNvSpPr>
          <p:nvPr>
            <p:ph idx="1"/>
          </p:nvPr>
        </p:nvSpPr>
        <p:spPr>
          <a:xfrm>
            <a:off x="1645920" y="1825625"/>
            <a:ext cx="836120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This impact is assessed based on an </a:t>
            </a:r>
            <a:r>
              <a:rPr lang="en-US" sz="2400" b="1"/>
              <a:t>objective person situated as that the victim/target</a:t>
            </a:r>
            <a:r>
              <a:rPr lang="en-US" sz="2400"/>
              <a:t> experiencing ONE of the  following three options:</a:t>
            </a:r>
            <a:endParaRPr/>
          </a:p>
          <a:p>
            <a:pPr marL="0" lvl="0" indent="0" algn="l" rtl="0">
              <a:lnSpc>
                <a:spcPct val="90000"/>
              </a:lnSpc>
              <a:spcBef>
                <a:spcPts val="1000"/>
              </a:spcBef>
              <a:spcAft>
                <a:spcPts val="0"/>
              </a:spcAft>
              <a:buClr>
                <a:schemeClr val="dk1"/>
              </a:buClr>
              <a:buSzPts val="2400"/>
              <a:buNone/>
            </a:pPr>
            <a:r>
              <a:rPr lang="en-US" sz="2400"/>
              <a:t>	&gt; An intimidating environment; OR</a:t>
            </a:r>
            <a:endParaRPr/>
          </a:p>
          <a:p>
            <a:pPr marL="0" lvl="0" indent="0" algn="l" rtl="0">
              <a:lnSpc>
                <a:spcPct val="90000"/>
              </a:lnSpc>
              <a:spcBef>
                <a:spcPts val="1000"/>
              </a:spcBef>
              <a:spcAft>
                <a:spcPts val="0"/>
              </a:spcAft>
              <a:buClr>
                <a:schemeClr val="dk1"/>
              </a:buClr>
              <a:buSzPts val="2400"/>
              <a:buNone/>
            </a:pPr>
            <a:r>
              <a:rPr lang="en-US" sz="2400"/>
              <a:t>	&gt; A hostile environment; OR</a:t>
            </a:r>
            <a:endParaRPr/>
          </a:p>
          <a:p>
            <a:pPr marL="0" lvl="0" indent="0" algn="l" rtl="0">
              <a:lnSpc>
                <a:spcPct val="90000"/>
              </a:lnSpc>
              <a:spcBef>
                <a:spcPts val="1000"/>
              </a:spcBef>
              <a:spcAft>
                <a:spcPts val="0"/>
              </a:spcAft>
              <a:buClr>
                <a:schemeClr val="dk1"/>
              </a:buClr>
              <a:buSzPts val="2400"/>
              <a:buNone/>
            </a:pPr>
            <a:r>
              <a:rPr lang="en-US" sz="2400"/>
              <a:t>	&gt; An offensive environment.</a:t>
            </a:r>
            <a:endParaRPr/>
          </a:p>
        </p:txBody>
      </p:sp>
      <p:sp>
        <p:nvSpPr>
          <p:cNvPr id="720" name="Google Shape;720;p72"/>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73"/>
          <p:cNvSpPr txBox="1">
            <a:spLocks noGrp="1"/>
          </p:cNvSpPr>
          <p:nvPr>
            <p:ph type="title"/>
          </p:nvPr>
        </p:nvSpPr>
        <p:spPr>
          <a:xfrm>
            <a:off x="2801556" y="644827"/>
            <a:ext cx="8596668" cy="6425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alibri"/>
              <a:buNone/>
            </a:pPr>
            <a:r>
              <a:rPr lang="en-US" sz="3959" b="1"/>
              <a:t>Racial Harassment </a:t>
            </a:r>
            <a:endParaRPr sz="3959" b="1"/>
          </a:p>
        </p:txBody>
      </p:sp>
      <p:sp>
        <p:nvSpPr>
          <p:cNvPr id="726" name="Google Shape;726;p73"/>
          <p:cNvSpPr txBox="1">
            <a:spLocks noGrp="1"/>
          </p:cNvSpPr>
          <p:nvPr>
            <p:ph idx="1"/>
          </p:nvPr>
        </p:nvSpPr>
        <p:spPr>
          <a:xfrm>
            <a:off x="1702191" y="1587677"/>
            <a:ext cx="8830172" cy="38686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800" dirty="0"/>
              <a:t> conduct directed at the characteristics of a student’s or a student’s family members actual or perceived race or color, and includes the use of epithets, stereotypes, racial slurs, comments, insults, derogatory remarks, gestures, threats, graffiti, display or circulation of written or visual material, and taunts on manner of speech and negative references to cultural customs.</a:t>
            </a:r>
            <a:endParaRPr dirty="0"/>
          </a:p>
          <a:p>
            <a:pPr marL="0" lvl="0" indent="0">
              <a:buClr>
                <a:schemeClr val="dk1"/>
              </a:buClr>
              <a:buSzPts val="2800"/>
              <a:buNone/>
            </a:pPr>
            <a:r>
              <a:rPr lang="en-US" dirty="0"/>
              <a:t>BSD F.29-R.POLICY </a:t>
            </a:r>
            <a:r>
              <a:rPr lang="en-US" sz="2800" dirty="0"/>
              <a:t>Part IV.G(2).(Definitions).</a:t>
            </a:r>
            <a:endParaRPr dirty="0"/>
          </a:p>
          <a:p>
            <a:pPr marL="0" lvl="0" indent="0" algn="l" rtl="0">
              <a:lnSpc>
                <a:spcPct val="90000"/>
              </a:lnSpc>
              <a:spcBef>
                <a:spcPts val="1000"/>
              </a:spcBef>
              <a:spcAft>
                <a:spcPts val="0"/>
              </a:spcAft>
              <a:buClr>
                <a:schemeClr val="dk1"/>
              </a:buClr>
              <a:buSzPts val="2800"/>
              <a:buNone/>
            </a:pPr>
            <a:endParaRPr sz="2800" dirty="0"/>
          </a:p>
          <a:p>
            <a:pPr marL="0" lvl="0" indent="0" algn="l" rtl="0">
              <a:lnSpc>
                <a:spcPct val="90000"/>
              </a:lnSpc>
              <a:spcBef>
                <a:spcPts val="1000"/>
              </a:spcBef>
              <a:spcAft>
                <a:spcPts val="0"/>
              </a:spcAft>
              <a:buClr>
                <a:schemeClr val="dk1"/>
              </a:buClr>
              <a:buSzPts val="2800"/>
              <a:buNone/>
            </a:pPr>
            <a:endParaRPr sz="2800" dirty="0"/>
          </a:p>
        </p:txBody>
      </p:sp>
      <p:sp>
        <p:nvSpPr>
          <p:cNvPr id="727" name="Google Shape;727;p73"/>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8"/>
          <p:cNvSpPr txBox="1">
            <a:spLocks noGrp="1"/>
          </p:cNvSpPr>
          <p:nvPr>
            <p:ph type="title"/>
          </p:nvPr>
        </p:nvSpPr>
        <p:spPr>
          <a:xfrm>
            <a:off x="2110154" y="365125"/>
            <a:ext cx="92436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Harassment of Members of (Other) </a:t>
            </a:r>
            <a:br>
              <a:rPr lang="en-US"/>
            </a:br>
            <a:r>
              <a:rPr lang="en-US"/>
              <a:t>Protected Categories</a:t>
            </a:r>
            <a:endParaRPr/>
          </a:p>
        </p:txBody>
      </p:sp>
      <p:sp>
        <p:nvSpPr>
          <p:cNvPr id="772" name="Google Shape;772;p78"/>
          <p:cNvSpPr txBox="1">
            <a:spLocks noGrp="1"/>
          </p:cNvSpPr>
          <p:nvPr>
            <p:ph idx="1"/>
          </p:nvPr>
        </p:nvSpPr>
        <p:spPr>
          <a:xfrm>
            <a:off x="2363372" y="1825625"/>
            <a:ext cx="7763394"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2800"/>
              <a:buNone/>
            </a:pPr>
            <a:r>
              <a:rPr lang="en-US" dirty="0"/>
              <a:t>…means conduct directed at the characteristics of a student’s or a student’s family member’s actual or perceived creed, national origin, marital status, disability, sex, sexual orientation, or gender identity and includes the use of  epithets, stereotypes, slurs, comments, insults, derogatory remarks, gestures, threats, graffiti, display, or circulation of written or visual material, taunts on manner of speech, and negative references to customs related to any of these protected categories.</a:t>
            </a:r>
            <a:endParaRPr dirty="0"/>
          </a:p>
          <a:p>
            <a:pPr marL="0" lvl="0" indent="0" algn="l" rtl="0">
              <a:lnSpc>
                <a:spcPct val="80000"/>
              </a:lnSpc>
              <a:spcBef>
                <a:spcPts val="1000"/>
              </a:spcBef>
              <a:spcAft>
                <a:spcPts val="0"/>
              </a:spcAft>
              <a:buClr>
                <a:schemeClr val="dk1"/>
              </a:buClr>
              <a:buSzPts val="2800"/>
              <a:buNone/>
            </a:pPr>
            <a:endParaRPr dirty="0"/>
          </a:p>
          <a:p>
            <a:pPr marL="0" lvl="0" indent="0">
              <a:lnSpc>
                <a:spcPct val="80000"/>
              </a:lnSpc>
              <a:buClr>
                <a:schemeClr val="dk1"/>
              </a:buClr>
              <a:buSzPts val="2800"/>
              <a:buNone/>
            </a:pPr>
            <a:r>
              <a:rPr lang="en-US" dirty="0"/>
              <a:t>BSD F.29-R.HHB Policy Part IV.G(3).(Definitions).</a:t>
            </a:r>
            <a:endParaRPr dirty="0"/>
          </a:p>
          <a:p>
            <a:pPr marL="0" lvl="0" indent="0" algn="l" rtl="0">
              <a:lnSpc>
                <a:spcPct val="80000"/>
              </a:lnSpc>
              <a:spcBef>
                <a:spcPts val="1000"/>
              </a:spcBef>
              <a:spcAft>
                <a:spcPts val="0"/>
              </a:spcAft>
              <a:buClr>
                <a:schemeClr val="dk1"/>
              </a:buClr>
              <a:buSzPts val="2800"/>
              <a:buNone/>
            </a:pPr>
            <a:endParaRPr dirty="0"/>
          </a:p>
        </p:txBody>
      </p:sp>
      <p:sp>
        <p:nvSpPr>
          <p:cNvPr id="773" name="Google Shape;773;p78"/>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11306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1484311" y="685800"/>
            <a:ext cx="10018713" cy="111486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I. INTAKE &amp; ASSESSMENT</a:t>
            </a:r>
            <a:endParaRPr/>
          </a:p>
        </p:txBody>
      </p:sp>
      <p:sp>
        <p:nvSpPr>
          <p:cNvPr id="162" name="Google Shape;162;p3"/>
          <p:cNvSpPr txBox="1">
            <a:spLocks noGrp="1"/>
          </p:cNvSpPr>
          <p:nvPr>
            <p:ph idx="1"/>
          </p:nvPr>
        </p:nvSpPr>
        <p:spPr>
          <a:xfrm>
            <a:off x="1484310" y="1378634"/>
            <a:ext cx="10018713" cy="4504641"/>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3480"/>
              <a:buChar char="•"/>
            </a:pPr>
            <a:r>
              <a:rPr lang="en-US"/>
              <a:t>WHAT IS “INTAKE?”</a:t>
            </a:r>
            <a:endParaRPr/>
          </a:p>
          <a:p>
            <a:pPr marL="285750" lvl="0" indent="-285750" algn="l" rtl="0">
              <a:spcBef>
                <a:spcPts val="1080"/>
              </a:spcBef>
              <a:spcAft>
                <a:spcPts val="0"/>
              </a:spcAft>
              <a:buSzPts val="3480"/>
              <a:buChar char="•"/>
            </a:pPr>
            <a:r>
              <a:rPr lang="en-US"/>
              <a:t>Intake &amp; Assessment is how I describe the process that is triggered when a school receives information/NOTICE/ACTUAL KNOWLEDGE that triggers ANY response under EITHER the VT HHB Procedures </a:t>
            </a:r>
            <a:r>
              <a:rPr lang="en-US" b="1">
                <a:solidFill>
                  <a:srgbClr val="FF0000"/>
                </a:solidFill>
              </a:rPr>
              <a:t>OR THE 2020 TITLE IX PROCEDURES.</a:t>
            </a:r>
            <a:endParaRPr/>
          </a:p>
          <a:p>
            <a:pPr marL="285750" lvl="0" indent="-285750" algn="l" rtl="0">
              <a:spcBef>
                <a:spcPts val="1080"/>
              </a:spcBef>
              <a:spcAft>
                <a:spcPts val="0"/>
              </a:spcAft>
              <a:buSzPts val="3480"/>
              <a:buChar char="•"/>
            </a:pPr>
            <a:r>
              <a:rPr lang="en-US"/>
              <a:t>It is triggered by “NOTICE” (or “Actual Knowledge” as termed by Title IX).</a:t>
            </a:r>
            <a:endParaRPr/>
          </a:p>
          <a:p>
            <a:pPr marL="285750" lvl="0" indent="-285750" algn="l" rtl="0">
              <a:spcBef>
                <a:spcPts val="1080"/>
              </a:spcBef>
              <a:spcAft>
                <a:spcPts val="0"/>
              </a:spcAft>
              <a:buSzPts val="3480"/>
              <a:buChar char="•"/>
            </a:pPr>
            <a:r>
              <a:rPr lang="en-US"/>
              <a:t>It may or MAY NOT lead to a VT HHB Investigation OR TITLE IX Supportive Measures/Grievance Process. </a:t>
            </a:r>
            <a:endParaRPr/>
          </a:p>
        </p:txBody>
      </p:sp>
      <p:sp>
        <p:nvSpPr>
          <p:cNvPr id="163" name="Google Shape;163;p3"/>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75"/>
          <p:cNvSpPr txBox="1">
            <a:spLocks noGrp="1"/>
          </p:cNvSpPr>
          <p:nvPr>
            <p:ph type="title"/>
          </p:nvPr>
        </p:nvSpPr>
        <p:spPr>
          <a:xfrm>
            <a:off x="1645918" y="-182880"/>
            <a:ext cx="9608235" cy="8186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dirty="0"/>
              <a:t>Harassment –Assessment Slide 1 of 2 </a:t>
            </a:r>
            <a:r>
              <a:rPr lang="en-US" sz="3600" dirty="0">
                <a:solidFill>
                  <a:srgbClr val="D663D2"/>
                </a:solidFill>
              </a:rPr>
              <a:t>NEW!</a:t>
            </a:r>
            <a:endParaRPr sz="3600" dirty="0">
              <a:solidFill>
                <a:srgbClr val="D663D2"/>
              </a:solidFill>
            </a:endParaRPr>
          </a:p>
        </p:txBody>
      </p:sp>
      <p:sp>
        <p:nvSpPr>
          <p:cNvPr id="751" name="Google Shape;751;p75"/>
          <p:cNvSpPr txBox="1">
            <a:spLocks noGrp="1"/>
          </p:cNvSpPr>
          <p:nvPr>
            <p:ph idx="1"/>
          </p:nvPr>
        </p:nvSpPr>
        <p:spPr>
          <a:xfrm>
            <a:off x="1645919" y="635726"/>
            <a:ext cx="10339755" cy="5694736"/>
          </a:xfrm>
          <a:prstGeom prst="rect">
            <a:avLst/>
          </a:prstGeom>
          <a:noFill/>
          <a:ln>
            <a:noFill/>
          </a:ln>
        </p:spPr>
        <p:txBody>
          <a:bodyPr spcFirstLastPara="1" wrap="square" lIns="91425" tIns="45700" rIns="91425" bIns="45700" anchor="t" anchorCtr="0">
            <a:normAutofit/>
          </a:bodyPr>
          <a:lstStyle/>
          <a:p>
            <a:pPr marL="114300" lvl="0" indent="0">
              <a:lnSpc>
                <a:spcPct val="80000"/>
              </a:lnSpc>
              <a:spcBef>
                <a:spcPts val="320"/>
              </a:spcBef>
              <a:buSzPts val="2320"/>
              <a:buNone/>
            </a:pPr>
            <a:r>
              <a:rPr lang="en-US" sz="1600" b="1" u="sng" dirty="0"/>
              <a:t>FOR Assessment ASK </a:t>
            </a:r>
            <a:r>
              <a:rPr lang="en-US" sz="1600" dirty="0"/>
              <a:t>: Do  you as Building Administrator reasonably believe the allegations against either a STUDENT or ADULT constitute </a:t>
            </a:r>
            <a:r>
              <a:rPr lang="en-US" sz="1375" b="1" dirty="0">
                <a:solidFill>
                  <a:srgbClr val="FF0000"/>
                </a:solidFill>
              </a:rPr>
              <a:t> </a:t>
            </a:r>
            <a:r>
              <a:rPr lang="en-US" sz="1375" dirty="0"/>
              <a:t>(CIRCLE ALL THAT APPLY) </a:t>
            </a:r>
            <a:r>
              <a:rPr lang="en-US" sz="1375" dirty="0">
                <a:solidFill>
                  <a:schemeClr val="tx1"/>
                </a:solidFill>
              </a:rPr>
              <a:t>verbal, written, visual or physical conduct, </a:t>
            </a:r>
            <a:r>
              <a:rPr lang="en-US" sz="1375" dirty="0"/>
              <a:t>including any incident conducted by electronic means,  that MIGHT BE </a:t>
            </a:r>
            <a:endParaRPr dirty="0"/>
          </a:p>
          <a:p>
            <a:pPr marL="571500" lvl="0" indent="-457200" algn="l" rtl="0">
              <a:lnSpc>
                <a:spcPct val="80000"/>
              </a:lnSpc>
              <a:spcBef>
                <a:spcPts val="875"/>
              </a:spcBef>
              <a:spcAft>
                <a:spcPts val="0"/>
              </a:spcAft>
              <a:buSzPts val="1994"/>
              <a:buAutoNum type="arabicParenBoth"/>
            </a:pPr>
            <a:r>
              <a:rPr lang="en-US" sz="1375" dirty="0"/>
              <a:t>(a) </a:t>
            </a:r>
            <a:r>
              <a:rPr lang="en-US" sz="1375" b="1" dirty="0"/>
              <a:t>based on OR motivated </a:t>
            </a:r>
            <a:r>
              <a:rPr lang="en-US" sz="1375" dirty="0"/>
              <a:t>by the (targeted/victim</a:t>
            </a:r>
            <a:r>
              <a:rPr lang="en-US" sz="1375" dirty="0">
                <a:solidFill>
                  <a:schemeClr val="tx1"/>
                </a:solidFill>
              </a:rPr>
              <a:t>) </a:t>
            </a:r>
            <a:r>
              <a:rPr lang="en-US" sz="1375" b="1" dirty="0">
                <a:solidFill>
                  <a:schemeClr val="tx1"/>
                </a:solidFill>
              </a:rPr>
              <a:t>Student’s actual </a:t>
            </a:r>
            <a:r>
              <a:rPr lang="en-US" sz="1375" dirty="0">
                <a:solidFill>
                  <a:schemeClr val="tx1"/>
                </a:solidFill>
              </a:rPr>
              <a:t>(CIRCLE ALL THAT </a:t>
            </a:r>
            <a:r>
              <a:rPr lang="en-US" sz="1375" b="1" dirty="0">
                <a:solidFill>
                  <a:schemeClr val="tx1"/>
                </a:solidFill>
              </a:rPr>
              <a:t>APPLY) Race Creed Color </a:t>
            </a:r>
            <a:r>
              <a:rPr lang="en-US" sz="1375" dirty="0">
                <a:solidFill>
                  <a:schemeClr val="tx1"/>
                </a:solidFill>
              </a:rPr>
              <a:t>National Origin, Marital Status, Disability, Sex, Sexual Orientation, or Gender Identity?</a:t>
            </a:r>
            <a:endParaRPr dirty="0">
              <a:solidFill>
                <a:schemeClr val="tx1"/>
              </a:solidFill>
            </a:endParaRPr>
          </a:p>
          <a:p>
            <a:pPr marL="114300" lvl="0" indent="0" algn="l" rtl="0">
              <a:lnSpc>
                <a:spcPct val="80000"/>
              </a:lnSpc>
              <a:spcBef>
                <a:spcPts val="900"/>
              </a:spcBef>
              <a:spcAft>
                <a:spcPts val="0"/>
              </a:spcAft>
              <a:buSzPts val="1994"/>
              <a:buNone/>
            </a:pPr>
            <a:r>
              <a:rPr lang="en-US" sz="1375" dirty="0">
                <a:solidFill>
                  <a:schemeClr val="tx1"/>
                </a:solidFill>
              </a:rPr>
              <a:t>	 </a:t>
            </a:r>
            <a:r>
              <a:rPr lang="en-US" sz="1375" u="sng" dirty="0">
                <a:solidFill>
                  <a:schemeClr val="tx1"/>
                </a:solidFill>
              </a:rPr>
              <a:t>YES</a:t>
            </a:r>
            <a:r>
              <a:rPr lang="en-US" sz="1500" b="1" u="sng" dirty="0">
                <a:solidFill>
                  <a:schemeClr val="tx1"/>
                </a:solidFill>
              </a:rPr>
              <a:t> __</a:t>
            </a:r>
            <a:r>
              <a:rPr lang="en-US" sz="1375" u="sng" dirty="0">
                <a:solidFill>
                  <a:schemeClr val="tx1"/>
                </a:solidFill>
              </a:rPr>
              <a:t> OR NO______ (Explain your answer). </a:t>
            </a:r>
          </a:p>
          <a:p>
            <a:pPr marL="114300" lvl="0" indent="0" algn="l" rtl="0">
              <a:lnSpc>
                <a:spcPct val="80000"/>
              </a:lnSpc>
              <a:spcBef>
                <a:spcPts val="900"/>
              </a:spcBef>
              <a:spcAft>
                <a:spcPts val="0"/>
              </a:spcAft>
              <a:buSzPts val="1994"/>
              <a:buNone/>
            </a:pPr>
            <a:r>
              <a:rPr lang="en-US" sz="1375" dirty="0">
                <a:solidFill>
                  <a:schemeClr val="tx1"/>
                </a:solidFill>
              </a:rPr>
              <a:t>               (b) </a:t>
            </a:r>
            <a:r>
              <a:rPr lang="en-US" sz="1375" b="1" dirty="0">
                <a:solidFill>
                  <a:schemeClr val="tx1"/>
                </a:solidFill>
              </a:rPr>
              <a:t>based on OR motivated </a:t>
            </a:r>
            <a:r>
              <a:rPr lang="en-US" sz="1375" dirty="0">
                <a:solidFill>
                  <a:schemeClr val="tx1"/>
                </a:solidFill>
              </a:rPr>
              <a:t>by the (targeted/victim) </a:t>
            </a:r>
            <a:r>
              <a:rPr lang="en-US" sz="1375" b="1" dirty="0">
                <a:solidFill>
                  <a:schemeClr val="tx1"/>
                </a:solidFill>
              </a:rPr>
              <a:t>Student’s perceived </a:t>
            </a:r>
            <a:r>
              <a:rPr lang="en-US" sz="1375" dirty="0">
                <a:solidFill>
                  <a:schemeClr val="tx1"/>
                </a:solidFill>
              </a:rPr>
              <a:t>(CIRCLE ALL THAT APPLY) Race Creed Color National 	Origin, Marital Status, Disability, Sex, Sexual Orientation, or Gender Identity ? </a:t>
            </a:r>
            <a:endParaRPr sz="1375" dirty="0">
              <a:solidFill>
                <a:schemeClr val="tx1"/>
              </a:solidFill>
            </a:endParaRPr>
          </a:p>
          <a:p>
            <a:pPr marL="114300" lvl="0" indent="0" algn="l" rtl="0">
              <a:lnSpc>
                <a:spcPct val="80000"/>
              </a:lnSpc>
              <a:spcBef>
                <a:spcPts val="875"/>
              </a:spcBef>
              <a:spcAft>
                <a:spcPts val="0"/>
              </a:spcAft>
              <a:buSzPts val="1994"/>
              <a:buNone/>
            </a:pPr>
            <a:r>
              <a:rPr lang="en-US" sz="1375" dirty="0">
                <a:solidFill>
                  <a:schemeClr val="tx1"/>
                </a:solidFill>
              </a:rPr>
              <a:t>	</a:t>
            </a:r>
            <a:r>
              <a:rPr lang="en-US" sz="1375" u="sng" dirty="0">
                <a:solidFill>
                  <a:schemeClr val="tx1"/>
                </a:solidFill>
              </a:rPr>
              <a:t>YES____ OR NO_(Explain your answer) (SEE ABOVE answer to 1a)</a:t>
            </a:r>
            <a:endParaRPr sz="1375" dirty="0">
              <a:solidFill>
                <a:schemeClr val="tx1"/>
              </a:solidFill>
            </a:endParaRPr>
          </a:p>
          <a:p>
            <a:pPr marL="114300" lvl="0" indent="0" algn="l" rtl="0">
              <a:lnSpc>
                <a:spcPct val="80000"/>
              </a:lnSpc>
              <a:spcBef>
                <a:spcPts val="875"/>
              </a:spcBef>
              <a:spcAft>
                <a:spcPts val="0"/>
              </a:spcAft>
              <a:buSzPts val="1994"/>
              <a:buNone/>
            </a:pPr>
            <a:r>
              <a:rPr lang="en-US" sz="1375" dirty="0">
                <a:solidFill>
                  <a:schemeClr val="tx1"/>
                </a:solidFill>
              </a:rPr>
              <a:t>       (c) </a:t>
            </a:r>
            <a:r>
              <a:rPr lang="en-US" sz="1375" b="1" dirty="0">
                <a:solidFill>
                  <a:schemeClr val="tx1"/>
                </a:solidFill>
              </a:rPr>
              <a:t>based on OR motivated </a:t>
            </a:r>
            <a:r>
              <a:rPr lang="en-US" sz="1375" dirty="0">
                <a:solidFill>
                  <a:schemeClr val="tx1"/>
                </a:solidFill>
              </a:rPr>
              <a:t>by the (targeted/victim) </a:t>
            </a:r>
            <a:r>
              <a:rPr lang="en-US" sz="1375" b="1" dirty="0">
                <a:solidFill>
                  <a:schemeClr val="tx1"/>
                </a:solidFill>
              </a:rPr>
              <a:t>Student Family Member’s actual </a:t>
            </a:r>
            <a:r>
              <a:rPr lang="en-US" sz="1375" dirty="0">
                <a:solidFill>
                  <a:schemeClr val="tx1"/>
                </a:solidFill>
              </a:rPr>
              <a:t>(CIRCLE ALL THAT APPLY) Race Creed Color 	National Origin, Marital Status, Disability, Sex, Sexual Orientation, or Gender Identity ? </a:t>
            </a:r>
            <a:endParaRPr dirty="0">
              <a:solidFill>
                <a:schemeClr val="tx1"/>
              </a:solidFill>
            </a:endParaRPr>
          </a:p>
          <a:p>
            <a:pPr marL="114300" lvl="0" indent="0" algn="l" rtl="0">
              <a:lnSpc>
                <a:spcPct val="80000"/>
              </a:lnSpc>
              <a:spcBef>
                <a:spcPts val="875"/>
              </a:spcBef>
              <a:spcAft>
                <a:spcPts val="0"/>
              </a:spcAft>
              <a:buSzPts val="1994"/>
              <a:buNone/>
            </a:pPr>
            <a:r>
              <a:rPr lang="en-US" sz="1375" dirty="0">
                <a:solidFill>
                  <a:schemeClr val="tx1"/>
                </a:solidFill>
              </a:rPr>
              <a:t>	</a:t>
            </a:r>
            <a:r>
              <a:rPr lang="en-US" sz="1375" u="sng" dirty="0">
                <a:solidFill>
                  <a:schemeClr val="tx1"/>
                </a:solidFill>
              </a:rPr>
              <a:t>YES____ OR NO_  (Explain your answer) SEE ABOVE answer to 1a)</a:t>
            </a:r>
            <a:endParaRPr sz="1375" dirty="0">
              <a:solidFill>
                <a:schemeClr val="tx1"/>
              </a:solidFill>
            </a:endParaRPr>
          </a:p>
          <a:p>
            <a:pPr marL="114300" lvl="0" indent="0" algn="l" rtl="0">
              <a:lnSpc>
                <a:spcPct val="80000"/>
              </a:lnSpc>
              <a:spcBef>
                <a:spcPts val="875"/>
              </a:spcBef>
              <a:spcAft>
                <a:spcPts val="0"/>
              </a:spcAft>
              <a:buSzPts val="1994"/>
              <a:buNone/>
            </a:pPr>
            <a:r>
              <a:rPr lang="en-US" sz="1375" dirty="0">
                <a:solidFill>
                  <a:schemeClr val="tx1"/>
                </a:solidFill>
              </a:rPr>
              <a:t>        (d) </a:t>
            </a:r>
            <a:r>
              <a:rPr lang="en-US" sz="1375" b="1" dirty="0">
                <a:solidFill>
                  <a:schemeClr val="tx1"/>
                </a:solidFill>
              </a:rPr>
              <a:t>based on OR motivated </a:t>
            </a:r>
            <a:r>
              <a:rPr lang="en-US" sz="1375" dirty="0">
                <a:solidFill>
                  <a:schemeClr val="tx1"/>
                </a:solidFill>
              </a:rPr>
              <a:t>by the (targeted/victim) </a:t>
            </a:r>
            <a:r>
              <a:rPr lang="en-US" sz="1375" b="1" dirty="0">
                <a:solidFill>
                  <a:schemeClr val="tx1"/>
                </a:solidFill>
              </a:rPr>
              <a:t>Student’s Family Member’s perceived </a:t>
            </a:r>
            <a:r>
              <a:rPr lang="en-US" sz="1375" dirty="0">
                <a:solidFill>
                  <a:schemeClr val="tx1"/>
                </a:solidFill>
              </a:rPr>
              <a:t>(CIRCLE ALL THAT APPLY) Race Creed 	Color National Origin, Marital Status, Disability, Sex, Sexual Orientation, or Gender Identity ? </a:t>
            </a:r>
            <a:endParaRPr dirty="0">
              <a:solidFill>
                <a:schemeClr val="tx1"/>
              </a:solidFill>
            </a:endParaRPr>
          </a:p>
          <a:p>
            <a:pPr marL="114300" lvl="0" indent="0" algn="l" rtl="0">
              <a:lnSpc>
                <a:spcPct val="80000"/>
              </a:lnSpc>
              <a:spcBef>
                <a:spcPts val="875"/>
              </a:spcBef>
              <a:spcAft>
                <a:spcPts val="0"/>
              </a:spcAft>
              <a:buSzPts val="1994"/>
              <a:buNone/>
            </a:pPr>
            <a:r>
              <a:rPr lang="en-US" sz="1375" dirty="0">
                <a:solidFill>
                  <a:schemeClr val="tx1"/>
                </a:solidFill>
              </a:rPr>
              <a:t>	</a:t>
            </a:r>
            <a:r>
              <a:rPr lang="en-US" sz="1375" u="sng" dirty="0">
                <a:solidFill>
                  <a:schemeClr val="tx1"/>
                </a:solidFill>
              </a:rPr>
              <a:t>YES____ OR NO_  (Explain your answer) SEE ABOVE answer to 1a)</a:t>
            </a:r>
            <a:endParaRPr sz="1375" dirty="0">
              <a:solidFill>
                <a:schemeClr val="tx1"/>
              </a:solidFill>
            </a:endParaRPr>
          </a:p>
          <a:p>
            <a:pPr marL="114300" lvl="0" indent="0" algn="l" rtl="0">
              <a:lnSpc>
                <a:spcPct val="80000"/>
              </a:lnSpc>
              <a:spcBef>
                <a:spcPts val="875"/>
              </a:spcBef>
              <a:spcAft>
                <a:spcPts val="0"/>
              </a:spcAft>
              <a:buSzPts val="1994"/>
              <a:buNone/>
            </a:pPr>
            <a:endParaRPr sz="1375" dirty="0"/>
          </a:p>
          <a:p>
            <a:pPr marL="114300" lvl="0" indent="0" algn="l" rtl="0">
              <a:lnSpc>
                <a:spcPct val="80000"/>
              </a:lnSpc>
              <a:spcBef>
                <a:spcPts val="875"/>
              </a:spcBef>
              <a:spcAft>
                <a:spcPts val="0"/>
              </a:spcAft>
              <a:buSzPts val="1994"/>
              <a:buNone/>
            </a:pPr>
            <a:r>
              <a:rPr lang="en-US" sz="1375" dirty="0"/>
              <a:t> </a:t>
            </a:r>
            <a:r>
              <a:rPr lang="en-US" sz="1375" b="1" dirty="0"/>
              <a:t>If you answered “NO” to </a:t>
            </a:r>
            <a:r>
              <a:rPr lang="en-US" sz="1375" b="1" u="sng" dirty="0"/>
              <a:t>ALL</a:t>
            </a:r>
            <a:r>
              <a:rPr lang="en-US" sz="1375" b="1" dirty="0"/>
              <a:t> of the above questions 1a through 1D, you do not have reasonable belief that the alleged conduct MIGHT be a violation of the policy against “harassment” and therefore no investigation of harassment is warranted at this time  Be sure, however, to review and consider the other policy definitions  before concluding that no HHB investigation is warranted. </a:t>
            </a:r>
            <a:r>
              <a:rPr lang="en-US" sz="1375" dirty="0"/>
              <a:t> </a:t>
            </a:r>
            <a:endParaRPr dirty="0"/>
          </a:p>
          <a:p>
            <a:pPr marL="114300" lvl="0" indent="0" algn="l" rtl="0">
              <a:lnSpc>
                <a:spcPct val="80000"/>
              </a:lnSpc>
              <a:spcBef>
                <a:spcPts val="875"/>
              </a:spcBef>
              <a:spcAft>
                <a:spcPts val="0"/>
              </a:spcAft>
              <a:buSzPts val="1994"/>
              <a:buNone/>
            </a:pPr>
            <a:r>
              <a:rPr lang="en-US" sz="1375" b="1" dirty="0">
                <a:solidFill>
                  <a:srgbClr val="FF0000"/>
                </a:solidFill>
              </a:rPr>
              <a:t>If you answered “YES” to </a:t>
            </a:r>
            <a:r>
              <a:rPr lang="en-US" sz="1375" b="1" u="sng" dirty="0">
                <a:solidFill>
                  <a:srgbClr val="FF0000"/>
                </a:solidFill>
              </a:rPr>
              <a:t>AT LEAST one </a:t>
            </a:r>
            <a:r>
              <a:rPr lang="en-US" sz="1375" b="1" dirty="0">
                <a:solidFill>
                  <a:srgbClr val="FF0000"/>
                </a:solidFill>
              </a:rPr>
              <a:t>of the above questions (1a, 1b, 1c OR 1d), you likely have REASONABLE BELIEF that the alleged conduct MIGHT be harassment  and INVESTIGATION MAY BE WARRANTED, the answers to the following questions on the next slide may also help you further decide whether to INVESTIGATE.</a:t>
            </a:r>
            <a:endParaRPr sz="1375" dirty="0">
              <a:solidFill>
                <a:srgbClr val="FF0000"/>
              </a:solidFill>
            </a:endParaRPr>
          </a:p>
          <a:p>
            <a:pPr marL="45720" lvl="0" indent="0" algn="l" rtl="0">
              <a:lnSpc>
                <a:spcPct val="80000"/>
              </a:lnSpc>
              <a:spcBef>
                <a:spcPts val="600"/>
              </a:spcBef>
              <a:spcAft>
                <a:spcPts val="0"/>
              </a:spcAft>
              <a:buSzPts val="2800"/>
              <a:buNone/>
            </a:pPr>
            <a:r>
              <a:rPr lang="en-US" sz="500" b="1" dirty="0"/>
              <a:t>  </a:t>
            </a:r>
            <a:endParaRPr sz="500" b="1" dirty="0"/>
          </a:p>
          <a:p>
            <a:pPr marL="45720" lvl="0" indent="0" algn="l" rtl="0">
              <a:lnSpc>
                <a:spcPct val="80000"/>
              </a:lnSpc>
              <a:spcBef>
                <a:spcPts val="600"/>
              </a:spcBef>
              <a:spcAft>
                <a:spcPts val="600"/>
              </a:spcAft>
              <a:buSzPts val="2800"/>
              <a:buNone/>
            </a:pPr>
            <a:endParaRPr sz="500" dirty="0"/>
          </a:p>
        </p:txBody>
      </p:sp>
      <p:sp>
        <p:nvSpPr>
          <p:cNvPr id="752" name="Google Shape;752;p75"/>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6"/>
          <p:cNvSpPr txBox="1">
            <a:spLocks noGrp="1"/>
          </p:cNvSpPr>
          <p:nvPr>
            <p:ph type="title"/>
          </p:nvPr>
        </p:nvSpPr>
        <p:spPr>
          <a:xfrm>
            <a:off x="2016807" y="331820"/>
            <a:ext cx="9293618" cy="45901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563" dirty="0"/>
              <a:t>Harassment – Assessment Slide 2 of 2 </a:t>
            </a:r>
            <a:r>
              <a:rPr lang="en-US" sz="3563" dirty="0">
                <a:solidFill>
                  <a:srgbClr val="D663D2"/>
                </a:solidFill>
              </a:rPr>
              <a:t>NEW! </a:t>
            </a:r>
            <a:endParaRPr sz="3563" dirty="0">
              <a:solidFill>
                <a:srgbClr val="D663D2"/>
              </a:solidFill>
            </a:endParaRPr>
          </a:p>
        </p:txBody>
      </p:sp>
      <p:sp>
        <p:nvSpPr>
          <p:cNvPr id="758" name="Google Shape;758;p76"/>
          <p:cNvSpPr txBox="1">
            <a:spLocks noGrp="1"/>
          </p:cNvSpPr>
          <p:nvPr>
            <p:ph idx="1"/>
          </p:nvPr>
        </p:nvSpPr>
        <p:spPr>
          <a:xfrm>
            <a:off x="2138289" y="831911"/>
            <a:ext cx="9861453" cy="5483359"/>
          </a:xfrm>
          <a:prstGeom prst="rect">
            <a:avLst/>
          </a:prstGeom>
          <a:noFill/>
          <a:ln>
            <a:noFill/>
          </a:ln>
        </p:spPr>
        <p:txBody>
          <a:bodyPr spcFirstLastPara="1" wrap="square" lIns="91425" tIns="45700" rIns="91425" bIns="45700" anchor="t" anchorCtr="0">
            <a:normAutofit lnSpcReduction="10000"/>
          </a:bodyPr>
          <a:lstStyle/>
          <a:p>
            <a:pPr marL="114300" lvl="0" indent="0">
              <a:lnSpc>
                <a:spcPct val="80000"/>
              </a:lnSpc>
              <a:spcBef>
                <a:spcPts val="336"/>
              </a:spcBef>
              <a:buSzPts val="2435"/>
              <a:buNone/>
            </a:pPr>
            <a:r>
              <a:rPr lang="en-US" sz="1679" b="1" u="sng" dirty="0"/>
              <a:t>If you </a:t>
            </a:r>
            <a:r>
              <a:rPr lang="en-US" sz="1679" b="1" u="sng" dirty="0">
                <a:solidFill>
                  <a:srgbClr val="FF0000"/>
                </a:solidFill>
              </a:rPr>
              <a:t>answered YES to 1a</a:t>
            </a:r>
            <a:r>
              <a:rPr lang="en-US" sz="1679" b="1" u="sng" dirty="0"/>
              <a:t>, 1b, 1c and/or 1d</a:t>
            </a:r>
            <a:r>
              <a:rPr lang="en-US" sz="1679" dirty="0"/>
              <a:t>,</a:t>
            </a:r>
            <a:r>
              <a:rPr lang="en-US" sz="1800" dirty="0"/>
              <a:t> </a:t>
            </a:r>
          </a:p>
          <a:p>
            <a:pPr marL="114300" lvl="0" indent="0">
              <a:lnSpc>
                <a:spcPct val="80000"/>
              </a:lnSpc>
              <a:spcBef>
                <a:spcPts val="336"/>
              </a:spcBef>
              <a:buSzPts val="2435"/>
              <a:buNone/>
            </a:pPr>
            <a:r>
              <a:rPr lang="en-US" sz="1800" b="1" u="sng" dirty="0"/>
              <a:t>FOR Assessment ASK </a:t>
            </a:r>
            <a:r>
              <a:rPr lang="en-US" sz="1800" dirty="0"/>
              <a:t>: Do  you as Building Administrator reasonably believe the alleged conduct by a STUDENT or ADULT may have been committed with: </a:t>
            </a:r>
          </a:p>
          <a:p>
            <a:pPr marL="114300" lvl="0" indent="0">
              <a:lnSpc>
                <a:spcPct val="80000"/>
              </a:lnSpc>
              <a:spcBef>
                <a:spcPts val="336"/>
              </a:spcBef>
              <a:buSzPts val="2435"/>
              <a:buNone/>
            </a:pPr>
            <a:r>
              <a:rPr lang="en-US" sz="1679" dirty="0"/>
              <a:t>(2) the </a:t>
            </a:r>
            <a:r>
              <a:rPr lang="en-US" sz="1679" u="sng" dirty="0"/>
              <a:t>purpose</a:t>
            </a:r>
            <a:r>
              <a:rPr lang="en-US" sz="1679" dirty="0"/>
              <a:t> of objectively and substantially undermining and detracting from or interfering with the targeted student (victim’s) </a:t>
            </a:r>
            <a:r>
              <a:rPr lang="en-US" sz="1679" b="1" dirty="0"/>
              <a:t>educational performance </a:t>
            </a:r>
            <a:r>
              <a:rPr lang="en-US" sz="1679" dirty="0"/>
              <a:t>______ (YES/NO)</a:t>
            </a:r>
            <a:endParaRPr dirty="0"/>
          </a:p>
          <a:p>
            <a:pPr marL="114300" lvl="0" indent="0" algn="l" rtl="0">
              <a:lnSpc>
                <a:spcPct val="80000"/>
              </a:lnSpc>
              <a:spcBef>
                <a:spcPts val="936"/>
              </a:spcBef>
              <a:spcAft>
                <a:spcPts val="0"/>
              </a:spcAft>
              <a:buSzPts val="2435"/>
              <a:buNone/>
            </a:pPr>
            <a:r>
              <a:rPr lang="en-US" sz="1679" dirty="0"/>
              <a:t>(3) the </a:t>
            </a:r>
            <a:r>
              <a:rPr lang="en-US" sz="1679" u="sng" dirty="0"/>
              <a:t>purpose</a:t>
            </a:r>
            <a:r>
              <a:rPr lang="en-US" sz="1679" dirty="0"/>
              <a:t> of objectively and substantially undermining and detracting from or interfering with the targeted student (victim’s) </a:t>
            </a:r>
            <a:r>
              <a:rPr lang="en-US" sz="1679" b="1" dirty="0"/>
              <a:t>access to school resources</a:t>
            </a:r>
            <a:r>
              <a:rPr lang="en-US" sz="1679" dirty="0"/>
              <a:t> ______ (YES/NO)</a:t>
            </a:r>
            <a:endParaRPr dirty="0"/>
          </a:p>
          <a:p>
            <a:pPr marL="114300" lvl="0" indent="0" algn="l" rtl="0">
              <a:lnSpc>
                <a:spcPct val="80000"/>
              </a:lnSpc>
              <a:spcBef>
                <a:spcPts val="936"/>
              </a:spcBef>
              <a:spcAft>
                <a:spcPts val="0"/>
              </a:spcAft>
              <a:buSzPts val="2435"/>
              <a:buNone/>
            </a:pPr>
            <a:r>
              <a:rPr lang="en-US" sz="1679" dirty="0"/>
              <a:t>(4) the </a:t>
            </a:r>
            <a:r>
              <a:rPr lang="en-US" sz="1679" u="sng" dirty="0"/>
              <a:t>purpose</a:t>
            </a:r>
            <a:r>
              <a:rPr lang="en-US" sz="1679" dirty="0"/>
              <a:t> of </a:t>
            </a:r>
            <a:r>
              <a:rPr lang="en-US" sz="1679" b="1" dirty="0"/>
              <a:t>creating an objectively intimidating, hostile, or offensive environment</a:t>
            </a:r>
            <a:r>
              <a:rPr lang="en-US" sz="1679" dirty="0"/>
              <a:t>. 	______ 	(YES/NO)</a:t>
            </a:r>
            <a:endParaRPr dirty="0"/>
          </a:p>
          <a:p>
            <a:pPr marL="114300" lvl="0" indent="0" algn="l" rtl="0">
              <a:lnSpc>
                <a:spcPct val="80000"/>
              </a:lnSpc>
              <a:spcBef>
                <a:spcPts val="936"/>
              </a:spcBef>
              <a:spcAft>
                <a:spcPts val="0"/>
              </a:spcAft>
              <a:buSzPts val="2435"/>
              <a:buNone/>
            </a:pPr>
            <a:r>
              <a:rPr lang="en-US" sz="1679" dirty="0"/>
              <a:t>(5) the </a:t>
            </a:r>
            <a:r>
              <a:rPr lang="en-US" sz="1679" u="sng" dirty="0"/>
              <a:t>effect</a:t>
            </a:r>
            <a:r>
              <a:rPr lang="en-US" sz="1679" dirty="0"/>
              <a:t> of objectively and substantially undermining and detracting from or interfering with the targeted student (victim’s) </a:t>
            </a:r>
            <a:r>
              <a:rPr lang="en-US" sz="1679" b="1" dirty="0"/>
              <a:t>educational performance </a:t>
            </a:r>
            <a:r>
              <a:rPr lang="en-US" sz="1679" dirty="0"/>
              <a:t>______ (YES/NO)</a:t>
            </a:r>
            <a:endParaRPr dirty="0"/>
          </a:p>
          <a:p>
            <a:pPr marL="114300" lvl="0" indent="0" algn="l" rtl="0">
              <a:lnSpc>
                <a:spcPct val="80000"/>
              </a:lnSpc>
              <a:spcBef>
                <a:spcPts val="936"/>
              </a:spcBef>
              <a:spcAft>
                <a:spcPts val="0"/>
              </a:spcAft>
              <a:buSzPts val="2435"/>
              <a:buNone/>
            </a:pPr>
            <a:r>
              <a:rPr lang="en-US" sz="1679" dirty="0"/>
              <a:t>(6) the </a:t>
            </a:r>
            <a:r>
              <a:rPr lang="en-US" sz="1679" u="sng" dirty="0"/>
              <a:t>effect</a:t>
            </a:r>
            <a:r>
              <a:rPr lang="en-US" sz="1679" dirty="0"/>
              <a:t> of objectively and substantially undermining and detracting from or interfering with the targeted student (victim’s) </a:t>
            </a:r>
            <a:r>
              <a:rPr lang="en-US" sz="1679" b="1" dirty="0"/>
              <a:t>access to school resources</a:t>
            </a:r>
            <a:r>
              <a:rPr lang="en-US" sz="1679" dirty="0"/>
              <a:t> ______ (YES/NO)</a:t>
            </a:r>
            <a:endParaRPr dirty="0"/>
          </a:p>
          <a:p>
            <a:pPr marL="114300" lvl="0" indent="0" algn="l" rtl="0">
              <a:lnSpc>
                <a:spcPct val="80000"/>
              </a:lnSpc>
              <a:spcBef>
                <a:spcPts val="936"/>
              </a:spcBef>
              <a:spcAft>
                <a:spcPts val="0"/>
              </a:spcAft>
              <a:buSzPts val="2435"/>
              <a:buNone/>
            </a:pPr>
            <a:r>
              <a:rPr lang="en-US" sz="1679" dirty="0"/>
              <a:t>(7) the </a:t>
            </a:r>
            <a:r>
              <a:rPr lang="en-US" sz="1679" u="sng" dirty="0"/>
              <a:t>effect</a:t>
            </a:r>
            <a:r>
              <a:rPr lang="en-US" sz="1679" dirty="0"/>
              <a:t> of </a:t>
            </a:r>
            <a:r>
              <a:rPr lang="en-US" sz="1679" b="1" dirty="0"/>
              <a:t>creating an objectively intimidating, hostile, or offensive environment</a:t>
            </a:r>
            <a:r>
              <a:rPr lang="en-US" sz="1679" dirty="0"/>
              <a:t>. 	______ 	(YES/NO)</a:t>
            </a:r>
            <a:endParaRPr dirty="0"/>
          </a:p>
          <a:p>
            <a:pPr marL="114300" lvl="0" indent="0" algn="l" rtl="0">
              <a:lnSpc>
                <a:spcPct val="80000"/>
              </a:lnSpc>
              <a:spcBef>
                <a:spcPts val="936"/>
              </a:spcBef>
              <a:spcAft>
                <a:spcPts val="0"/>
              </a:spcAft>
              <a:buSzPts val="2435"/>
              <a:buNone/>
            </a:pPr>
            <a:r>
              <a:rPr lang="en-US" sz="1679" b="1" dirty="0"/>
              <a:t> </a:t>
            </a:r>
            <a:r>
              <a:rPr lang="en-US" sz="1679" b="1" u="sng" dirty="0"/>
              <a:t>If you answered YES to any of questions 1a, 1b, 1c or 1d but NO to ALL of the questions 2-7, you do NOT have reasonable belief that the alleged conduct MIGHT constitute harassment</a:t>
            </a:r>
            <a:r>
              <a:rPr lang="en-US" sz="1679" b="1" dirty="0"/>
              <a:t> and an investigation is not required at this time. Be sure, however, to review and consider the other policy definitions (and related slides) before concluding that no violation of Policy has occurred. </a:t>
            </a:r>
            <a:endParaRPr sz="1679" dirty="0"/>
          </a:p>
          <a:p>
            <a:pPr marL="114300" lvl="0" indent="0" algn="l" rtl="0">
              <a:lnSpc>
                <a:spcPct val="80000"/>
              </a:lnSpc>
              <a:spcBef>
                <a:spcPts val="936"/>
              </a:spcBef>
              <a:spcAft>
                <a:spcPts val="0"/>
              </a:spcAft>
              <a:buSzPts val="2435"/>
              <a:buNone/>
            </a:pPr>
            <a:r>
              <a:rPr lang="en-US" sz="1679" b="1" dirty="0"/>
              <a:t> </a:t>
            </a:r>
            <a:r>
              <a:rPr lang="en-US" sz="1679" b="1" u="sng" dirty="0"/>
              <a:t>If you answered YES to questions 1a, 1b, 1c or 1d and YES to ANY of  questions 2-7, you likely have REASONABLE BELIEF the ALLEGED  CONDUCT MIGHT VIOLATE THE HARASSMENT POLICY sufficient to support opening AN INVESTIGATION under the HHB policy.</a:t>
            </a:r>
            <a:endParaRPr sz="1679" dirty="0"/>
          </a:p>
          <a:p>
            <a:pPr marL="45720" lvl="0" indent="0" algn="l" rtl="0">
              <a:lnSpc>
                <a:spcPct val="70000"/>
              </a:lnSpc>
              <a:spcBef>
                <a:spcPts val="1600"/>
              </a:spcBef>
              <a:spcAft>
                <a:spcPts val="0"/>
              </a:spcAft>
              <a:buClr>
                <a:schemeClr val="dk1"/>
              </a:buClr>
              <a:buSzPts val="2800"/>
              <a:buNone/>
            </a:pPr>
            <a:endParaRPr sz="1679" dirty="0"/>
          </a:p>
        </p:txBody>
      </p:sp>
      <p:sp>
        <p:nvSpPr>
          <p:cNvPr id="759" name="Google Shape;759;p76"/>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43" y="164892"/>
            <a:ext cx="11113957" cy="824460"/>
          </a:xfrm>
        </p:spPr>
        <p:txBody>
          <a:bodyPr>
            <a:normAutofit/>
          </a:bodyPr>
          <a:lstStyle/>
          <a:p>
            <a:r>
              <a:rPr lang="en-US" dirty="0">
                <a:solidFill>
                  <a:srgbClr val="FF0000"/>
                </a:solidFill>
              </a:rPr>
              <a:t>SEXUAL HARASSMENT</a:t>
            </a:r>
          </a:p>
        </p:txBody>
      </p:sp>
      <p:sp>
        <p:nvSpPr>
          <p:cNvPr id="3" name="Text Placeholder 2"/>
          <p:cNvSpPr>
            <a:spLocks noGrp="1"/>
          </p:cNvSpPr>
          <p:nvPr>
            <p:ph type="body" idx="1"/>
          </p:nvPr>
        </p:nvSpPr>
        <p:spPr>
          <a:xfrm>
            <a:off x="239843" y="989352"/>
            <a:ext cx="11827239" cy="5606320"/>
          </a:xfrm>
        </p:spPr>
        <p:txBody>
          <a:bodyPr>
            <a:normAutofit lnSpcReduction="10000"/>
          </a:bodyPr>
          <a:lstStyle/>
          <a:p>
            <a:pPr marL="114300" indent="0">
              <a:buNone/>
            </a:pPr>
            <a:r>
              <a:rPr lang="en-US" dirty="0"/>
              <a:t>Sexual harassment is a particular kind of harassment “on the basis of sex” that is prohibited both by Vermont law (9 V.S.A. Sec. 4500) and federal law under Title IX. </a:t>
            </a:r>
          </a:p>
          <a:p>
            <a:pPr marL="114300" indent="0">
              <a:buNone/>
            </a:pPr>
            <a:r>
              <a:rPr lang="en-US" b="1" dirty="0">
                <a:solidFill>
                  <a:srgbClr val="FF0000"/>
                </a:solidFill>
              </a:rPr>
              <a:t>So: </a:t>
            </a:r>
            <a:r>
              <a:rPr lang="en-US" dirty="0">
                <a:solidFill>
                  <a:srgbClr val="FF0000"/>
                </a:solidFill>
              </a:rPr>
              <a:t>If the allegations in your case relate to either:</a:t>
            </a:r>
          </a:p>
          <a:p>
            <a:pPr marL="114300" indent="0">
              <a:buNone/>
            </a:pPr>
            <a:r>
              <a:rPr lang="en-US" dirty="0"/>
              <a:t>Quid Pro Quo harassment (conditioning the provision of an aid, benefit, or service of the District on an individuals participation in unwelcome sexual conduct): OR </a:t>
            </a:r>
          </a:p>
          <a:p>
            <a:pPr marL="114300" indent="0">
              <a:buNone/>
            </a:pPr>
            <a:r>
              <a:rPr lang="en-US" dirty="0"/>
              <a:t>Unwelcome (sexual) conduct determined by a reasonable person to be so severe, pervasive AND objectively offensive that it effectively denies a person equal access to the school’s education program or activity;  OR</a:t>
            </a:r>
          </a:p>
          <a:p>
            <a:pPr marL="114300" indent="0">
              <a:buNone/>
            </a:pPr>
            <a:r>
              <a:rPr lang="en-US" dirty="0"/>
              <a:t>Sexual assault OR Dating Violence OR Domestic violence OR Stalking,</a:t>
            </a:r>
          </a:p>
          <a:p>
            <a:pPr marL="114300" indent="0">
              <a:buNone/>
            </a:pPr>
            <a:r>
              <a:rPr lang="en-US" dirty="0">
                <a:solidFill>
                  <a:srgbClr val="FF0000"/>
                </a:solidFill>
              </a:rPr>
              <a:t>YOU </a:t>
            </a:r>
            <a:r>
              <a:rPr lang="en-US" u="sng" dirty="0">
                <a:solidFill>
                  <a:srgbClr val="FF0000"/>
                </a:solidFill>
              </a:rPr>
              <a:t>MUST REPORT THE CASE OVER TO THE TITLE IX COORDINATOR IMMEDIATELY </a:t>
            </a:r>
            <a:r>
              <a:rPr lang="en-US" dirty="0">
                <a:solidFill>
                  <a:srgbClr val="FF0000"/>
                </a:solidFill>
              </a:rPr>
              <a:t>FOR HANDLING through the TITLE IX PROCEDURES AND POLICY.</a:t>
            </a:r>
          </a:p>
        </p:txBody>
      </p:sp>
      <p:sp>
        <p:nvSpPr>
          <p:cNvPr id="4" name="Footer Placeholder 3"/>
          <p:cNvSpPr>
            <a:spLocks noGrp="1"/>
          </p:cNvSpPr>
          <p:nvPr>
            <p:ph type="ftr" sz="quarter" idx="11"/>
          </p:nvPr>
        </p:nvSpPr>
        <p:spPr/>
        <p:txBody>
          <a:bodyPr/>
          <a:lstStyle/>
          <a:p>
            <a:r>
              <a:rPr lang="en-US"/>
              <a:t>For instructional purposes only. Shall not constitute legal advice. Work Product of Atty. H. Lynn. NOT TO BE REPRODUCED WITHOUT EXPRESS WRITTEN PERMISSION of Heather Lynn. Updated 9-29-20</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54893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82"/>
          <p:cNvSpPr txBox="1">
            <a:spLocks noGrp="1"/>
          </p:cNvSpPr>
          <p:nvPr>
            <p:ph type="title"/>
          </p:nvPr>
        </p:nvSpPr>
        <p:spPr>
          <a:xfrm>
            <a:off x="3026639" y="348956"/>
            <a:ext cx="8596668" cy="6590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rbel"/>
              <a:buNone/>
            </a:pPr>
            <a:r>
              <a:rPr lang="en-US" sz="3600" dirty="0"/>
              <a:t>VT HHB Law / Sexual Harassment</a:t>
            </a:r>
            <a:endParaRPr sz="3600" dirty="0"/>
          </a:p>
        </p:txBody>
      </p:sp>
      <p:sp>
        <p:nvSpPr>
          <p:cNvPr id="800" name="Google Shape;800;p82"/>
          <p:cNvSpPr txBox="1">
            <a:spLocks noGrp="1"/>
          </p:cNvSpPr>
          <p:nvPr>
            <p:ph idx="1"/>
          </p:nvPr>
        </p:nvSpPr>
        <p:spPr>
          <a:xfrm>
            <a:off x="674557" y="1007983"/>
            <a:ext cx="11128237" cy="5112731"/>
          </a:xfrm>
          <a:prstGeom prst="rect">
            <a:avLst/>
          </a:prstGeom>
          <a:noFill/>
          <a:ln>
            <a:noFill/>
          </a:ln>
        </p:spPr>
        <p:txBody>
          <a:bodyPr spcFirstLastPara="1" wrap="square" lIns="91425" tIns="45700" rIns="91425" bIns="45700" anchor="ctr" anchorCtr="0">
            <a:normAutofit/>
          </a:bodyPr>
          <a:lstStyle/>
          <a:p>
            <a:pPr marL="0" indent="0">
              <a:lnSpc>
                <a:spcPct val="80000"/>
              </a:lnSpc>
              <a:spcBef>
                <a:spcPts val="0"/>
              </a:spcBef>
              <a:buSzPts val="3219"/>
              <a:buNone/>
            </a:pPr>
            <a:r>
              <a:rPr lang="en-US" sz="2400" dirty="0"/>
              <a:t>VT’s Sexual Harassment definition is defined as follows:</a:t>
            </a:r>
          </a:p>
          <a:p>
            <a:pPr marL="0" lvl="0" indent="0" algn="l" rtl="0">
              <a:lnSpc>
                <a:spcPct val="80000"/>
              </a:lnSpc>
              <a:spcBef>
                <a:spcPts val="0"/>
              </a:spcBef>
              <a:spcAft>
                <a:spcPts val="0"/>
              </a:spcAft>
              <a:buSzPts val="3219"/>
              <a:buNone/>
            </a:pPr>
            <a:r>
              <a:rPr lang="en-US" sz="2220" dirty="0"/>
              <a:t>“Harassment may also include…</a:t>
            </a:r>
            <a:r>
              <a:rPr lang="en-US" sz="2220" b="1" dirty="0"/>
              <a:t>sexual harassment </a:t>
            </a:r>
            <a:r>
              <a:rPr lang="en-US" sz="2220" dirty="0"/>
              <a:t>which IS…</a:t>
            </a:r>
            <a:r>
              <a:rPr lang="en-US" sz="2220" b="1" dirty="0"/>
              <a:t>unwelcome conduct of a sexual nature</a:t>
            </a:r>
            <a:r>
              <a:rPr lang="en-US" sz="2220" dirty="0"/>
              <a:t>, that includes </a:t>
            </a:r>
            <a:r>
              <a:rPr lang="en-US" sz="2220" b="1" dirty="0"/>
              <a:t>sexual violence/sexual </a:t>
            </a:r>
            <a:r>
              <a:rPr lang="en-US" sz="2220" dirty="0"/>
              <a:t>assault, sexual advances, requests for sexual favors, and other verbal, written visual or physical conduct of a sexual nature, and includes situations when one or both of the following occur:</a:t>
            </a:r>
            <a:endParaRPr dirty="0"/>
          </a:p>
          <a:p>
            <a:pPr marL="0" lvl="0" indent="0" algn="l" rtl="0">
              <a:lnSpc>
                <a:spcPct val="80000"/>
              </a:lnSpc>
              <a:spcBef>
                <a:spcPts val="1044"/>
              </a:spcBef>
              <a:spcAft>
                <a:spcPts val="0"/>
              </a:spcAft>
              <a:buSzPts val="3219"/>
              <a:buNone/>
            </a:pPr>
            <a:r>
              <a:rPr lang="en-US" sz="2220" dirty="0" err="1"/>
              <a:t>i</a:t>
            </a:r>
            <a:r>
              <a:rPr lang="en-US" sz="2220" dirty="0"/>
              <a:t>. Submission to that conduct is made either explicitly or implicitly a term or condition of a student’s education, academic status, or progress; or</a:t>
            </a:r>
            <a:endParaRPr dirty="0"/>
          </a:p>
          <a:p>
            <a:pPr marL="0" lvl="0" indent="0" algn="l" rtl="0">
              <a:lnSpc>
                <a:spcPct val="80000"/>
              </a:lnSpc>
              <a:spcBef>
                <a:spcPts val="1044"/>
              </a:spcBef>
              <a:spcAft>
                <a:spcPts val="0"/>
              </a:spcAft>
              <a:buSzPts val="3219"/>
              <a:buNone/>
            </a:pPr>
            <a:r>
              <a:rPr lang="en-US" sz="2220" dirty="0" err="1"/>
              <a:t>ii.Submission</a:t>
            </a:r>
            <a:r>
              <a:rPr lang="en-US" sz="2220" dirty="0"/>
              <a:t> to or rejection of such conduct by a student is used as a component of the basis for decisions affecting that student. </a:t>
            </a:r>
            <a:endParaRPr dirty="0"/>
          </a:p>
          <a:p>
            <a:pPr marL="0" lvl="0" indent="0" algn="l" rtl="0">
              <a:lnSpc>
                <a:spcPct val="80000"/>
              </a:lnSpc>
              <a:spcBef>
                <a:spcPts val="1044"/>
              </a:spcBef>
              <a:spcAft>
                <a:spcPts val="0"/>
              </a:spcAft>
              <a:buSzPts val="3219"/>
              <a:buNone/>
            </a:pPr>
            <a:r>
              <a:rPr lang="en-US" sz="2220" i="1" dirty="0"/>
              <a:t>Sexual harassment may ALSO include </a:t>
            </a:r>
            <a:r>
              <a:rPr lang="en-US" sz="2220" i="1" u="sng" dirty="0"/>
              <a:t>student-on-student</a:t>
            </a:r>
            <a:r>
              <a:rPr lang="en-US" sz="2220" i="1" dirty="0"/>
              <a:t> conduct or conduct of a </a:t>
            </a:r>
            <a:r>
              <a:rPr lang="en-US" sz="2220" i="1" u="sng" dirty="0"/>
              <a:t>non-employee third party </a:t>
            </a:r>
            <a:r>
              <a:rPr lang="en-US" sz="2220" i="1" dirty="0"/>
              <a:t>that </a:t>
            </a:r>
            <a:r>
              <a:rPr lang="en-US" sz="2220" b="1" i="1" dirty="0"/>
              <a:t>creates a hostile environment. </a:t>
            </a:r>
            <a:r>
              <a:rPr lang="en-US" sz="2220" i="1" dirty="0"/>
              <a:t>A hostile environment exists where the harassing conduct is severe, persistent or pervasive so as to </a:t>
            </a:r>
            <a:r>
              <a:rPr lang="en-US" sz="2220" i="1" u="sng" dirty="0"/>
              <a:t>deny or limit the student’s ability to participate in or benefit from the educational program on the basis of sex.</a:t>
            </a:r>
            <a:endParaRPr dirty="0"/>
          </a:p>
          <a:p>
            <a:pPr marL="0" lvl="0" indent="0">
              <a:lnSpc>
                <a:spcPct val="80000"/>
              </a:lnSpc>
              <a:spcBef>
                <a:spcPts val="1044"/>
              </a:spcBef>
              <a:buSzPts val="3219"/>
              <a:buNone/>
            </a:pPr>
            <a:r>
              <a:rPr lang="en-US" sz="2400" dirty="0"/>
              <a:t>BSD F.29-R.HHB </a:t>
            </a:r>
            <a:r>
              <a:rPr lang="en-US" sz="2220" dirty="0"/>
              <a:t>Policy Part IV.G(1).(Definitions).</a:t>
            </a:r>
            <a:endParaRPr sz="2220" dirty="0"/>
          </a:p>
        </p:txBody>
      </p:sp>
      <p:sp>
        <p:nvSpPr>
          <p:cNvPr id="801" name="Google Shape;801;p8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85"/>
          <p:cNvSpPr txBox="1">
            <a:spLocks noGrp="1"/>
          </p:cNvSpPr>
          <p:nvPr>
            <p:ph type="title"/>
          </p:nvPr>
        </p:nvSpPr>
        <p:spPr>
          <a:xfrm>
            <a:off x="1341120" y="182880"/>
            <a:ext cx="9509760" cy="53457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600"/>
              <a:buFont typeface="Corbel"/>
              <a:buNone/>
            </a:pPr>
            <a:r>
              <a:rPr lang="en-US" sz="3600" dirty="0"/>
              <a:t>VT Sexual Harassment Assessment :Slide 1 – </a:t>
            </a:r>
            <a:r>
              <a:rPr lang="en-US" sz="3600" dirty="0">
                <a:solidFill>
                  <a:srgbClr val="FF0000"/>
                </a:solidFill>
              </a:rPr>
              <a:t>NEW**</a:t>
            </a:r>
            <a:endParaRPr sz="3600" dirty="0"/>
          </a:p>
        </p:txBody>
      </p:sp>
      <p:sp>
        <p:nvSpPr>
          <p:cNvPr id="821" name="Google Shape;821;p85"/>
          <p:cNvSpPr txBox="1">
            <a:spLocks noGrp="1"/>
          </p:cNvSpPr>
          <p:nvPr>
            <p:ph idx="1"/>
          </p:nvPr>
        </p:nvSpPr>
        <p:spPr>
          <a:xfrm>
            <a:off x="1810803" y="717452"/>
            <a:ext cx="10160803" cy="5268211"/>
          </a:xfrm>
          <a:prstGeom prst="rect">
            <a:avLst/>
          </a:prstGeom>
          <a:noFill/>
          <a:ln>
            <a:noFill/>
          </a:ln>
        </p:spPr>
        <p:txBody>
          <a:bodyPr spcFirstLastPara="1" wrap="square" lIns="91425" tIns="45700" rIns="91425" bIns="45700" anchor="ctr" anchorCtr="0">
            <a:normAutofit lnSpcReduction="10000"/>
          </a:bodyPr>
          <a:lstStyle/>
          <a:p>
            <a:pPr marL="114300" lvl="0" indent="0">
              <a:lnSpc>
                <a:spcPct val="80000"/>
              </a:lnSpc>
              <a:spcBef>
                <a:spcPts val="320"/>
              </a:spcBef>
              <a:buSzPts val="2320"/>
              <a:buNone/>
            </a:pPr>
            <a:r>
              <a:rPr lang="en-US" sz="2000" b="1" u="sng" dirty="0"/>
              <a:t>FOR Assessment ASK </a:t>
            </a:r>
            <a:r>
              <a:rPr lang="en-US" sz="2000" dirty="0"/>
              <a:t>: Do  you as Building Administrator reasonably believe the allegations  constitute…</a:t>
            </a:r>
          </a:p>
          <a:p>
            <a:pPr marL="114300" lvl="0" indent="0">
              <a:lnSpc>
                <a:spcPct val="80000"/>
              </a:lnSpc>
              <a:spcBef>
                <a:spcPts val="320"/>
              </a:spcBef>
              <a:buSzPts val="2320"/>
              <a:buNone/>
            </a:pPr>
            <a:r>
              <a:rPr lang="en-US" sz="2000" dirty="0"/>
              <a:t>1.</a:t>
            </a:r>
            <a:r>
              <a:rPr lang="en-US" sz="1860" dirty="0"/>
              <a:t>… unwelcome conduct of a sexual nature, that includes sexual violence/sexual assault, sexual advances, requests for sexual favors, and other verbal, written visual or physical conduct of a sexual nature</a:t>
            </a:r>
            <a:r>
              <a:rPr lang="en-US" sz="1860" dirty="0">
                <a:solidFill>
                  <a:schemeClr val="tx1"/>
                </a:solidFill>
              </a:rPr>
              <a:t>, </a:t>
            </a:r>
            <a:r>
              <a:rPr lang="en-US" sz="1860" b="1" u="sng" dirty="0">
                <a:solidFill>
                  <a:schemeClr val="tx1"/>
                </a:solidFill>
              </a:rPr>
              <a:t>YES    </a:t>
            </a:r>
            <a:r>
              <a:rPr lang="en-US" sz="1860" b="1" u="sng" dirty="0"/>
              <a:t>NO</a:t>
            </a:r>
            <a:r>
              <a:rPr lang="en-US" sz="1860" dirty="0"/>
              <a:t>____(IF yes, explain_____)</a:t>
            </a:r>
            <a:endParaRPr dirty="0"/>
          </a:p>
          <a:p>
            <a:pPr marL="0" lvl="0" indent="0" algn="l" rtl="0">
              <a:lnSpc>
                <a:spcPct val="80000"/>
              </a:lnSpc>
              <a:spcBef>
                <a:spcPts val="972"/>
              </a:spcBef>
              <a:spcAft>
                <a:spcPts val="0"/>
              </a:spcAft>
              <a:buSzPts val="2697"/>
              <a:buNone/>
            </a:pPr>
            <a:r>
              <a:rPr lang="en-US" sz="1860" dirty="0"/>
              <a:t>And includes situations when one or both of the following occur:</a:t>
            </a:r>
            <a:endParaRPr dirty="0"/>
          </a:p>
          <a:p>
            <a:pPr marL="0" lvl="0" indent="0" algn="l" rtl="0">
              <a:lnSpc>
                <a:spcPct val="80000"/>
              </a:lnSpc>
              <a:spcBef>
                <a:spcPts val="972"/>
              </a:spcBef>
              <a:spcAft>
                <a:spcPts val="0"/>
              </a:spcAft>
              <a:buSzPts val="2697"/>
              <a:buNone/>
            </a:pPr>
            <a:r>
              <a:rPr lang="en-US" sz="1860" dirty="0"/>
              <a:t>a)Submission to that conduct is made either explicitly or implicitly a term or condition of a student’s education, academic status, or progress; 1.(A)YES___</a:t>
            </a:r>
            <a:r>
              <a:rPr lang="en-US" sz="1860" dirty="0">
                <a:solidFill>
                  <a:schemeClr val="tx1"/>
                </a:solidFill>
              </a:rPr>
              <a:t>NO</a:t>
            </a:r>
            <a:r>
              <a:rPr lang="en-US" sz="1860" b="1" u="sng" dirty="0">
                <a:solidFill>
                  <a:schemeClr val="tx1"/>
                </a:solidFill>
              </a:rPr>
              <a:t>    </a:t>
            </a:r>
            <a:r>
              <a:rPr lang="en-US" sz="1860" dirty="0">
                <a:solidFill>
                  <a:schemeClr val="tx1"/>
                </a:solidFill>
              </a:rPr>
              <a:t>(IF</a:t>
            </a:r>
            <a:r>
              <a:rPr lang="en-US" sz="1860" dirty="0"/>
              <a:t> yes, explain_____)</a:t>
            </a:r>
            <a:endParaRPr dirty="0"/>
          </a:p>
          <a:p>
            <a:pPr marL="0" lvl="0" indent="0" algn="l" rtl="0">
              <a:lnSpc>
                <a:spcPct val="80000"/>
              </a:lnSpc>
              <a:spcBef>
                <a:spcPts val="972"/>
              </a:spcBef>
              <a:spcAft>
                <a:spcPts val="0"/>
              </a:spcAft>
              <a:buSzPts val="2697"/>
              <a:buNone/>
            </a:pPr>
            <a:r>
              <a:rPr lang="en-US" sz="1860" dirty="0"/>
              <a:t>OR</a:t>
            </a:r>
            <a:endParaRPr sz="1860" dirty="0"/>
          </a:p>
          <a:p>
            <a:pPr marL="0" lvl="0" indent="0" algn="l" rtl="0">
              <a:lnSpc>
                <a:spcPct val="80000"/>
              </a:lnSpc>
              <a:spcBef>
                <a:spcPts val="972"/>
              </a:spcBef>
              <a:spcAft>
                <a:spcPts val="0"/>
              </a:spcAft>
              <a:buSzPts val="2697"/>
              <a:buNone/>
            </a:pPr>
            <a:r>
              <a:rPr lang="en-US" sz="1860" dirty="0"/>
              <a:t>b) Submission to or rejection of such conduct by a student is used as a component of the basis for decisions affecting that student. 1.(B).YES___NO_</a:t>
            </a:r>
            <a:r>
              <a:rPr lang="en-US" sz="1860" b="1" u="sng" dirty="0">
                <a:solidFill>
                  <a:srgbClr val="FF0000"/>
                </a:solidFill>
              </a:rPr>
              <a:t> </a:t>
            </a:r>
            <a:r>
              <a:rPr lang="en-US" sz="1860" b="1" u="sng" dirty="0">
                <a:solidFill>
                  <a:schemeClr val="tx1"/>
                </a:solidFill>
              </a:rPr>
              <a:t>    </a:t>
            </a:r>
            <a:r>
              <a:rPr lang="en-US" sz="1860" dirty="0"/>
              <a:t>(IF yes, explain_____)</a:t>
            </a:r>
            <a:endParaRPr sz="1860" b="1" dirty="0"/>
          </a:p>
          <a:p>
            <a:pPr marL="0" lvl="0" indent="0" algn="l" rtl="0">
              <a:lnSpc>
                <a:spcPct val="80000"/>
              </a:lnSpc>
              <a:spcBef>
                <a:spcPts val="972"/>
              </a:spcBef>
              <a:spcAft>
                <a:spcPts val="0"/>
              </a:spcAft>
              <a:buSzPts val="2697"/>
              <a:buNone/>
            </a:pPr>
            <a:r>
              <a:rPr lang="en-US" sz="1860" b="1" u="sng" dirty="0"/>
              <a:t>IF YOU ANSWER YES TO both 1 and either 1 A OR 1B: </a:t>
            </a:r>
            <a:r>
              <a:rPr lang="en-US" sz="1860" b="1" dirty="0"/>
              <a:t>you have reasonable belief that the alleged conduct MIGHT be sexual harassment as defined by VT law and an investigation MAY be warranted. </a:t>
            </a:r>
            <a:r>
              <a:rPr lang="en-US" sz="1860" b="1" dirty="0">
                <a:solidFill>
                  <a:srgbClr val="FF0000"/>
                </a:solidFill>
              </a:rPr>
              <a:t>YOU MUST HOWEVER ALSO CONSIDER WHETHER IT MIGHT BE TITLE IX SEXUAL HARASSMENT AND CONFER WITH TITLE IX COORDINATOR BEFORE LAUNCHING AN HHB INVESTIGATION. </a:t>
            </a:r>
            <a:endParaRPr dirty="0">
              <a:solidFill>
                <a:srgbClr val="FF0000"/>
              </a:solidFill>
            </a:endParaRPr>
          </a:p>
          <a:p>
            <a:pPr marL="0" lvl="0" indent="0" algn="l" rtl="0">
              <a:lnSpc>
                <a:spcPct val="80000"/>
              </a:lnSpc>
              <a:spcBef>
                <a:spcPts val="972"/>
              </a:spcBef>
              <a:spcAft>
                <a:spcPts val="0"/>
              </a:spcAft>
              <a:buSzPts val="2697"/>
              <a:buNone/>
            </a:pPr>
            <a:r>
              <a:rPr lang="en-US" sz="1860" b="1" u="sng" dirty="0"/>
              <a:t>IF YOU ANSWER NO TO 1</a:t>
            </a:r>
            <a:r>
              <a:rPr lang="en-US" sz="1860" b="1" dirty="0"/>
              <a:t>, you need to PROCEED TO QUESTION 2 (next slide) to see if it STILL MIGHT BE  sexual harassment as defined by VT Law. </a:t>
            </a:r>
            <a:endParaRPr dirty="0"/>
          </a:p>
          <a:p>
            <a:pPr marL="0" lvl="0" indent="0" algn="l" rtl="0">
              <a:lnSpc>
                <a:spcPct val="80000"/>
              </a:lnSpc>
              <a:spcBef>
                <a:spcPts val="972"/>
              </a:spcBef>
              <a:spcAft>
                <a:spcPts val="0"/>
              </a:spcAft>
              <a:buSzPts val="2697"/>
              <a:buNone/>
            </a:pPr>
            <a:r>
              <a:rPr lang="en-US" sz="1860" b="1" dirty="0">
                <a:solidFill>
                  <a:srgbClr val="FF0000"/>
                </a:solidFill>
              </a:rPr>
              <a:t>IF YOU ANSWER yes to 1, but NO to both 1a and 1b, you STILL SHOULD PROCEED to Question 2 (next slide) to see if it MIGHT BE sexual harassment as defined by VT law.</a:t>
            </a:r>
            <a:endParaRPr sz="1860" b="1" dirty="0">
              <a:solidFill>
                <a:srgbClr val="FF0000"/>
              </a:solidFill>
            </a:endParaRPr>
          </a:p>
        </p:txBody>
      </p:sp>
      <p:sp>
        <p:nvSpPr>
          <p:cNvPr id="822" name="Google Shape;822;p85"/>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86"/>
          <p:cNvSpPr txBox="1">
            <a:spLocks noGrp="1"/>
          </p:cNvSpPr>
          <p:nvPr>
            <p:ph type="title"/>
          </p:nvPr>
        </p:nvSpPr>
        <p:spPr>
          <a:xfrm>
            <a:off x="314793" y="140677"/>
            <a:ext cx="10536087" cy="8561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000"/>
              <a:buFont typeface="Corbel"/>
              <a:buNone/>
            </a:pPr>
            <a:r>
              <a:rPr lang="en-US" dirty="0"/>
              <a:t>VT Sexual Harassment Assessment: Slide 2 – </a:t>
            </a:r>
            <a:r>
              <a:rPr lang="en-US" dirty="0">
                <a:solidFill>
                  <a:srgbClr val="FF0000"/>
                </a:solidFill>
              </a:rPr>
              <a:t>NEW**</a:t>
            </a:r>
            <a:endParaRPr dirty="0"/>
          </a:p>
        </p:txBody>
      </p:sp>
      <p:sp>
        <p:nvSpPr>
          <p:cNvPr id="828" name="Google Shape;828;p86"/>
          <p:cNvSpPr txBox="1">
            <a:spLocks noGrp="1"/>
          </p:cNvSpPr>
          <p:nvPr>
            <p:ph idx="1"/>
          </p:nvPr>
        </p:nvSpPr>
        <p:spPr>
          <a:xfrm>
            <a:off x="2166425" y="1070919"/>
            <a:ext cx="9346021" cy="4945833"/>
          </a:xfrm>
          <a:prstGeom prst="rect">
            <a:avLst/>
          </a:prstGeom>
          <a:noFill/>
          <a:ln>
            <a:noFill/>
          </a:ln>
        </p:spPr>
        <p:txBody>
          <a:bodyPr spcFirstLastPara="1" wrap="square" lIns="91425" tIns="45700" rIns="91425" bIns="45700" anchor="ctr" anchorCtr="0">
            <a:normAutofit lnSpcReduction="10000"/>
          </a:bodyPr>
          <a:lstStyle/>
          <a:p>
            <a:pPr marL="114300" lvl="0" indent="0">
              <a:lnSpc>
                <a:spcPct val="80000"/>
              </a:lnSpc>
              <a:spcBef>
                <a:spcPts val="320"/>
              </a:spcBef>
              <a:buSzPts val="2320"/>
              <a:buNone/>
            </a:pPr>
            <a:r>
              <a:rPr lang="en-US" sz="1800" dirty="0"/>
              <a:t>[FOR Assessment Ask : Do  you as Building Administrator reasonably believe the allegations  constitute…] </a:t>
            </a:r>
          </a:p>
          <a:p>
            <a:pPr marL="114300" lvl="0" indent="0">
              <a:lnSpc>
                <a:spcPct val="80000"/>
              </a:lnSpc>
              <a:spcBef>
                <a:spcPts val="320"/>
              </a:spcBef>
              <a:buSzPts val="2320"/>
              <a:buNone/>
            </a:pPr>
            <a:r>
              <a:rPr lang="en-US" sz="1860" dirty="0">
                <a:solidFill>
                  <a:schemeClr val="dk1"/>
                </a:solidFill>
              </a:rPr>
              <a:t>(2) … </a:t>
            </a:r>
            <a:r>
              <a:rPr lang="en-US" sz="1860" dirty="0">
                <a:solidFill>
                  <a:schemeClr val="tx1"/>
                </a:solidFill>
              </a:rPr>
              <a:t>unwelcome conduct of a sexual nature, that includes sexual violence/sexual assault, </a:t>
            </a:r>
            <a:r>
              <a:rPr lang="en-US" sz="1860" dirty="0">
                <a:solidFill>
                  <a:schemeClr val="dk1"/>
                </a:solidFill>
              </a:rPr>
              <a:t>sexual advances, requests for sexual favors, and other verbal, written visual or physical conduct of a sexual nature, which is EITHER -</a:t>
            </a:r>
            <a:endParaRPr dirty="0"/>
          </a:p>
          <a:p>
            <a:pPr marL="45720" lvl="0" indent="0" algn="l" rtl="0">
              <a:lnSpc>
                <a:spcPct val="80000"/>
              </a:lnSpc>
              <a:spcBef>
                <a:spcPts val="972"/>
              </a:spcBef>
              <a:spcAft>
                <a:spcPts val="0"/>
              </a:spcAft>
              <a:buSzPts val="2697"/>
              <a:buNone/>
            </a:pPr>
            <a:r>
              <a:rPr lang="en-US" sz="1860" dirty="0">
                <a:solidFill>
                  <a:schemeClr val="dk1"/>
                </a:solidFill>
              </a:rPr>
              <a:t>(a) either </a:t>
            </a:r>
            <a:r>
              <a:rPr lang="en-US" sz="1860" u="sng" dirty="0">
                <a:solidFill>
                  <a:schemeClr val="dk1"/>
                </a:solidFill>
              </a:rPr>
              <a:t>student-on-student</a:t>
            </a:r>
            <a:r>
              <a:rPr lang="en-US" sz="1860" dirty="0">
                <a:solidFill>
                  <a:schemeClr val="dk1"/>
                </a:solidFill>
              </a:rPr>
              <a:t> conduct </a:t>
            </a:r>
            <a:r>
              <a:rPr lang="en-US" sz="1860" dirty="0">
                <a:solidFill>
                  <a:schemeClr val="tx1"/>
                </a:solidFill>
              </a:rPr>
              <a:t>YES</a:t>
            </a:r>
            <a:r>
              <a:rPr lang="en-US" sz="1860" b="1" u="sng" dirty="0">
                <a:solidFill>
                  <a:schemeClr val="tx1"/>
                </a:solidFill>
              </a:rPr>
              <a:t>___</a:t>
            </a:r>
            <a:r>
              <a:rPr lang="en-US" sz="1860" dirty="0">
                <a:solidFill>
                  <a:schemeClr val="tx1"/>
                </a:solidFill>
              </a:rPr>
              <a:t>/NO</a:t>
            </a:r>
            <a:r>
              <a:rPr lang="en-US" sz="1860" dirty="0">
                <a:solidFill>
                  <a:schemeClr val="dk1"/>
                </a:solidFill>
              </a:rPr>
              <a:t> ___</a:t>
            </a:r>
            <a:endParaRPr dirty="0"/>
          </a:p>
          <a:p>
            <a:pPr marL="45720" lvl="0" indent="0" algn="l" rtl="0">
              <a:lnSpc>
                <a:spcPct val="80000"/>
              </a:lnSpc>
              <a:spcBef>
                <a:spcPts val="972"/>
              </a:spcBef>
              <a:spcAft>
                <a:spcPts val="0"/>
              </a:spcAft>
              <a:buSzPts val="2697"/>
              <a:buNone/>
            </a:pPr>
            <a:r>
              <a:rPr lang="en-US" sz="1860" dirty="0">
                <a:solidFill>
                  <a:schemeClr val="dk1"/>
                </a:solidFill>
              </a:rPr>
              <a:t>OR conduct of a </a:t>
            </a:r>
            <a:r>
              <a:rPr lang="en-US" sz="1860" u="sng" dirty="0">
                <a:solidFill>
                  <a:schemeClr val="dk1"/>
                </a:solidFill>
              </a:rPr>
              <a:t>non-employee third party</a:t>
            </a:r>
            <a:r>
              <a:rPr lang="en-US" sz="1860" dirty="0">
                <a:solidFill>
                  <a:schemeClr val="dk1"/>
                </a:solidFill>
              </a:rPr>
              <a:t>; YES___/NO </a:t>
            </a:r>
            <a:r>
              <a:rPr lang="en-US" sz="1860" b="1" u="sng" dirty="0">
                <a:solidFill>
                  <a:schemeClr val="tx1"/>
                </a:solidFill>
              </a:rPr>
              <a:t>____</a:t>
            </a:r>
            <a:endParaRPr sz="1860" dirty="0">
              <a:solidFill>
                <a:schemeClr val="dk1"/>
              </a:solidFill>
            </a:endParaRPr>
          </a:p>
          <a:p>
            <a:pPr marL="45720" lvl="0" indent="0" algn="l" rtl="0">
              <a:lnSpc>
                <a:spcPct val="80000"/>
              </a:lnSpc>
              <a:spcBef>
                <a:spcPts val="972"/>
              </a:spcBef>
              <a:spcAft>
                <a:spcPts val="0"/>
              </a:spcAft>
              <a:buSzPts val="2697"/>
              <a:buNone/>
            </a:pPr>
            <a:r>
              <a:rPr lang="en-US" sz="1860" dirty="0">
                <a:solidFill>
                  <a:schemeClr val="dk1"/>
                </a:solidFill>
              </a:rPr>
              <a:t>And</a:t>
            </a:r>
            <a:endParaRPr dirty="0"/>
          </a:p>
          <a:p>
            <a:pPr marL="45720" lvl="0" indent="0" algn="l" rtl="0">
              <a:lnSpc>
                <a:spcPct val="80000"/>
              </a:lnSpc>
              <a:spcBef>
                <a:spcPts val="972"/>
              </a:spcBef>
              <a:spcAft>
                <a:spcPts val="0"/>
              </a:spcAft>
              <a:buSzPts val="2697"/>
              <a:buNone/>
            </a:pPr>
            <a:r>
              <a:rPr lang="en-US" sz="1860" dirty="0">
                <a:solidFill>
                  <a:schemeClr val="dk1"/>
                </a:solidFill>
              </a:rPr>
              <a:t>(b) the </a:t>
            </a:r>
            <a:r>
              <a:rPr lang="en-US" sz="1860" dirty="0"/>
              <a:t>conduct MIGHT BE so severe, persistent or pervasive as to </a:t>
            </a:r>
            <a:r>
              <a:rPr lang="en-US" sz="1860" u="sng" dirty="0"/>
              <a:t>deny or limit the student’s ability to participate in or benefit from the educational program on the basis of sex.</a:t>
            </a:r>
            <a:r>
              <a:rPr lang="en-US" sz="1860" dirty="0"/>
              <a:t> </a:t>
            </a:r>
            <a:r>
              <a:rPr lang="en-US" sz="1860" dirty="0">
                <a:solidFill>
                  <a:schemeClr val="tx1"/>
                </a:solidFill>
              </a:rPr>
              <a:t>YES</a:t>
            </a:r>
            <a:r>
              <a:rPr lang="en-US" sz="1860" b="1" u="sng" dirty="0">
                <a:solidFill>
                  <a:schemeClr val="tx1"/>
                </a:solidFill>
              </a:rPr>
              <a:t>_____</a:t>
            </a:r>
            <a:r>
              <a:rPr lang="en-US" sz="1860" dirty="0">
                <a:solidFill>
                  <a:schemeClr val="tx1"/>
                </a:solidFill>
              </a:rPr>
              <a:t>NO</a:t>
            </a:r>
            <a:r>
              <a:rPr lang="en-US" sz="1860" dirty="0">
                <a:solidFill>
                  <a:schemeClr val="dk1"/>
                </a:solidFill>
              </a:rPr>
              <a:t> ___</a:t>
            </a:r>
            <a:endParaRPr dirty="0"/>
          </a:p>
          <a:p>
            <a:pPr marL="45720" lvl="0" indent="0" algn="l" rtl="0">
              <a:lnSpc>
                <a:spcPct val="80000"/>
              </a:lnSpc>
              <a:spcBef>
                <a:spcPts val="972"/>
              </a:spcBef>
              <a:spcAft>
                <a:spcPts val="0"/>
              </a:spcAft>
              <a:buSzPts val="2697"/>
              <a:buNone/>
            </a:pPr>
            <a:r>
              <a:rPr lang="en-US" sz="1860" u="sng" dirty="0">
                <a:solidFill>
                  <a:srgbClr val="FF0000"/>
                </a:solidFill>
              </a:rPr>
              <a:t>If YOU </a:t>
            </a:r>
            <a:r>
              <a:rPr lang="en-US" sz="1860" b="1" u="sng" dirty="0"/>
              <a:t>ANSWERED NO to Question 1, 1a and 1b, and NO to 2(a) and 2(b), </a:t>
            </a:r>
            <a:r>
              <a:rPr lang="en-US" sz="1860" b="1" dirty="0"/>
              <a:t>you do not have reasonable belief that the alleged conduct </a:t>
            </a:r>
            <a:r>
              <a:rPr lang="en-US" sz="1860" b="1" dirty="0">
                <a:solidFill>
                  <a:srgbClr val="FF0000"/>
                </a:solidFill>
              </a:rPr>
              <a:t>MIGHT BE SEXUAL HARASSMENT AS DEFINED BY VT LAW. YOU SHOULD STILL CONFER WITH YOUR TITLE IX COORDINATOR TO SEE IF IT MIGHT BE TITLE IX SEXUAL HARASSMENT.</a:t>
            </a:r>
            <a:endParaRPr dirty="0">
              <a:solidFill>
                <a:srgbClr val="FF0000"/>
              </a:solidFill>
            </a:endParaRPr>
          </a:p>
          <a:p>
            <a:pPr marL="45720" indent="0">
              <a:lnSpc>
                <a:spcPct val="80000"/>
              </a:lnSpc>
              <a:spcBef>
                <a:spcPts val="972"/>
              </a:spcBef>
              <a:buSzPts val="2697"/>
              <a:buNone/>
            </a:pPr>
            <a:r>
              <a:rPr lang="en-US" sz="1860" u="sng" dirty="0">
                <a:solidFill>
                  <a:srgbClr val="FF0000"/>
                </a:solidFill>
              </a:rPr>
              <a:t>If YOU </a:t>
            </a:r>
            <a:r>
              <a:rPr lang="en-US" sz="1860" b="1" u="sng" dirty="0"/>
              <a:t>ANSWERED NO to Question 1, 1a and 1b, but answered YES to 2(a) and 2(b), </a:t>
            </a:r>
            <a:r>
              <a:rPr lang="en-US" sz="1860" b="1" dirty="0"/>
              <a:t>you may have reasonable belief that the alleged conduct MIGHT BE SEXUAL </a:t>
            </a:r>
            <a:r>
              <a:rPr lang="en-US" sz="1600" b="1" dirty="0"/>
              <a:t>HARASSMENTAS DEFINED BY VT LAW. YOU SHOULD STILL CONFER WITH YOUR TITLE IX COORDINATOR TO SEE IF IT MIGHT BE TITLE IX SEXUAL HARASSMENT BEFORE DECIDING WHETHER TO LAUNCH AN INVESTIGATION.  </a:t>
            </a:r>
            <a:endParaRPr lang="en-US" sz="1600" dirty="0"/>
          </a:p>
          <a:p>
            <a:pPr marL="45720" lvl="0" indent="0" algn="l" rtl="0">
              <a:lnSpc>
                <a:spcPct val="80000"/>
              </a:lnSpc>
              <a:spcBef>
                <a:spcPts val="972"/>
              </a:spcBef>
              <a:spcAft>
                <a:spcPts val="0"/>
              </a:spcAft>
              <a:buSzPts val="2697"/>
              <a:buNone/>
            </a:pPr>
            <a:endParaRPr dirty="0"/>
          </a:p>
        </p:txBody>
      </p:sp>
      <p:sp>
        <p:nvSpPr>
          <p:cNvPr id="829" name="Google Shape;829;p8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92"/>
          <p:cNvSpPr txBox="1">
            <a:spLocks noGrp="1"/>
          </p:cNvSpPr>
          <p:nvPr>
            <p:ph type="title"/>
          </p:nvPr>
        </p:nvSpPr>
        <p:spPr>
          <a:xfrm>
            <a:off x="1968030" y="351058"/>
            <a:ext cx="11242800" cy="7872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Bullying. VT HHB IV.A.Definition</a:t>
            </a:r>
            <a:endParaRPr/>
          </a:p>
        </p:txBody>
      </p:sp>
      <p:sp>
        <p:nvSpPr>
          <p:cNvPr id="877" name="Google Shape;877;p92"/>
          <p:cNvSpPr txBox="1">
            <a:spLocks noGrp="1"/>
          </p:cNvSpPr>
          <p:nvPr>
            <p:ph idx="1"/>
          </p:nvPr>
        </p:nvSpPr>
        <p:spPr>
          <a:xfrm>
            <a:off x="2293033" y="1427420"/>
            <a:ext cx="9179829" cy="4639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000"/>
              <a:buNone/>
            </a:pPr>
            <a:r>
              <a:rPr lang="en-US" sz="2000"/>
              <a:t>Means any overt act or combination of acts </a:t>
            </a:r>
            <a:r>
              <a:rPr lang="en-US" sz="2000" u="sng"/>
              <a:t>directed against a student by another student or group of students</a:t>
            </a:r>
            <a:r>
              <a:rPr lang="en-US" sz="2000"/>
              <a:t>, which is:</a:t>
            </a:r>
            <a:endParaRPr/>
          </a:p>
          <a:p>
            <a:pPr marL="0" lvl="0" indent="0" algn="l" rtl="0">
              <a:lnSpc>
                <a:spcPct val="80000"/>
              </a:lnSpc>
              <a:spcBef>
                <a:spcPts val="1000"/>
              </a:spcBef>
              <a:spcAft>
                <a:spcPts val="0"/>
              </a:spcAft>
              <a:buClr>
                <a:schemeClr val="dk1"/>
              </a:buClr>
              <a:buSzPts val="2000"/>
              <a:buNone/>
            </a:pPr>
            <a:r>
              <a:rPr lang="en-US" sz="2000" u="sng"/>
              <a:t>Repeated </a:t>
            </a:r>
            <a:r>
              <a:rPr lang="en-US" sz="2000"/>
              <a:t>over time;</a:t>
            </a:r>
            <a:endParaRPr/>
          </a:p>
          <a:p>
            <a:pPr marL="0" lvl="0" indent="0" algn="l" rtl="0">
              <a:lnSpc>
                <a:spcPct val="80000"/>
              </a:lnSpc>
              <a:spcBef>
                <a:spcPts val="1000"/>
              </a:spcBef>
              <a:spcAft>
                <a:spcPts val="0"/>
              </a:spcAft>
              <a:buClr>
                <a:schemeClr val="dk1"/>
              </a:buClr>
              <a:buSzPts val="2000"/>
              <a:buNone/>
            </a:pPr>
            <a:r>
              <a:rPr lang="en-US" sz="2000"/>
              <a:t>Is </a:t>
            </a:r>
            <a:r>
              <a:rPr lang="en-US" sz="2000" u="sng"/>
              <a:t>intended</a:t>
            </a:r>
            <a:r>
              <a:rPr lang="en-US" sz="2000"/>
              <a:t> to </a:t>
            </a:r>
            <a:r>
              <a:rPr lang="en-US" sz="2000" b="1"/>
              <a:t>ridicule, humiliate, or intimidate </a:t>
            </a:r>
            <a:r>
              <a:rPr lang="en-US" sz="2000"/>
              <a:t>the student; and</a:t>
            </a:r>
            <a:endParaRPr/>
          </a:p>
          <a:p>
            <a:pPr marL="0" lvl="0" indent="0" algn="l" rtl="0">
              <a:lnSpc>
                <a:spcPct val="80000"/>
              </a:lnSpc>
              <a:spcBef>
                <a:spcPts val="1000"/>
              </a:spcBef>
              <a:spcAft>
                <a:spcPts val="0"/>
              </a:spcAft>
              <a:buClr>
                <a:schemeClr val="dk1"/>
              </a:buClr>
              <a:buSzPts val="2000"/>
              <a:buNone/>
            </a:pPr>
            <a:r>
              <a:rPr lang="en-US" sz="2000"/>
              <a:t>Occurs during the school day on school property, on a school bus, or at a school sponsored activity or before or after the school day on a school bus or at a school sponsored activity. </a:t>
            </a:r>
            <a:r>
              <a:rPr lang="en-US" sz="2000" b="1"/>
              <a:t>OR</a:t>
            </a:r>
            <a:endParaRPr/>
          </a:p>
          <a:p>
            <a:pPr marL="0" lvl="0" indent="0" algn="l" rtl="0">
              <a:lnSpc>
                <a:spcPct val="80000"/>
              </a:lnSpc>
              <a:spcBef>
                <a:spcPts val="1000"/>
              </a:spcBef>
              <a:spcAft>
                <a:spcPts val="0"/>
              </a:spcAft>
              <a:buClr>
                <a:schemeClr val="dk1"/>
              </a:buClr>
              <a:buSzPts val="2000"/>
              <a:buNone/>
            </a:pPr>
            <a:r>
              <a:rPr lang="en-US" sz="2000" b="1"/>
              <a:t>Does not occur during the school day on school property, on a school bus, or at a school-sponsored activity and can be shown to pose a </a:t>
            </a:r>
            <a:r>
              <a:rPr lang="en-US" sz="2000" b="1" u="sng"/>
              <a:t>clear and substantial interference with another student’s right to access educational programs</a:t>
            </a:r>
            <a:r>
              <a:rPr lang="en-US" sz="2000" b="1"/>
              <a:t>.(2011 Amendment)</a:t>
            </a:r>
            <a:endParaRPr/>
          </a:p>
          <a:p>
            <a:pPr marL="0" lvl="0" indent="0" algn="l" rtl="0">
              <a:lnSpc>
                <a:spcPct val="80000"/>
              </a:lnSpc>
              <a:spcBef>
                <a:spcPts val="1000"/>
              </a:spcBef>
              <a:spcAft>
                <a:spcPts val="0"/>
              </a:spcAft>
              <a:buClr>
                <a:schemeClr val="dk1"/>
              </a:buClr>
              <a:buSzPts val="2000"/>
              <a:buNone/>
            </a:pPr>
            <a:r>
              <a:rPr lang="en-US" sz="2000" b="1"/>
              <a:t>See 16 V.S.A. §11(32).</a:t>
            </a:r>
            <a:endParaRPr/>
          </a:p>
          <a:p>
            <a:pPr marL="0" lvl="0" indent="0" algn="l" rtl="0">
              <a:lnSpc>
                <a:spcPct val="80000"/>
              </a:lnSpc>
              <a:spcBef>
                <a:spcPts val="1000"/>
              </a:spcBef>
              <a:spcAft>
                <a:spcPts val="0"/>
              </a:spcAft>
              <a:buClr>
                <a:schemeClr val="dk1"/>
              </a:buClr>
              <a:buSzPts val="2000"/>
              <a:buNone/>
            </a:pPr>
            <a:r>
              <a:rPr lang="en-US" sz="2000" b="1"/>
              <a:t>NOTE: </a:t>
            </a:r>
            <a:r>
              <a:rPr lang="en-US" sz="2000"/>
              <a:t>Need NOT target a protected characteristic. </a:t>
            </a:r>
            <a:endParaRPr/>
          </a:p>
          <a:p>
            <a:pPr marL="0" lvl="0" indent="0" algn="l" rtl="0">
              <a:lnSpc>
                <a:spcPct val="80000"/>
              </a:lnSpc>
              <a:spcBef>
                <a:spcPts val="1000"/>
              </a:spcBef>
              <a:spcAft>
                <a:spcPts val="0"/>
              </a:spcAft>
              <a:buClr>
                <a:schemeClr val="dk1"/>
              </a:buClr>
              <a:buSzPts val="2000"/>
              <a:buNone/>
            </a:pPr>
            <a:r>
              <a:rPr lang="en-US" sz="2000" b="1"/>
              <a:t>NOTE: </a:t>
            </a:r>
            <a:r>
              <a:rPr lang="en-US" sz="2000" i="1"/>
              <a:t>Must be repeated to be considered bullying</a:t>
            </a:r>
            <a:r>
              <a:rPr lang="en-US" sz="2000"/>
              <a:t>.</a:t>
            </a:r>
            <a:endParaRPr/>
          </a:p>
          <a:p>
            <a:pPr marL="228600" lvl="0" indent="-50800" algn="l" rtl="0">
              <a:lnSpc>
                <a:spcPct val="90000"/>
              </a:lnSpc>
              <a:spcBef>
                <a:spcPts val="1000"/>
              </a:spcBef>
              <a:spcAft>
                <a:spcPts val="0"/>
              </a:spcAft>
              <a:buClr>
                <a:schemeClr val="dk1"/>
              </a:buClr>
              <a:buSzPts val="2800"/>
              <a:buNone/>
            </a:pPr>
            <a:endParaRPr/>
          </a:p>
        </p:txBody>
      </p:sp>
      <p:sp>
        <p:nvSpPr>
          <p:cNvPr id="878" name="Google Shape;878;p92"/>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93"/>
          <p:cNvSpPr txBox="1">
            <a:spLocks noGrp="1"/>
          </p:cNvSpPr>
          <p:nvPr>
            <p:ph type="title"/>
          </p:nvPr>
        </p:nvSpPr>
        <p:spPr>
          <a:xfrm>
            <a:off x="1730326" y="0"/>
            <a:ext cx="9120576" cy="6520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dirty="0"/>
              <a:t>Bullying Assessment - Slide 1 of 4- </a:t>
            </a:r>
            <a:r>
              <a:rPr lang="en-US" sz="3959" b="1" dirty="0">
                <a:solidFill>
                  <a:srgbClr val="D663D2"/>
                </a:solidFill>
              </a:rPr>
              <a:t>NEW!</a:t>
            </a:r>
            <a:r>
              <a:rPr lang="en-US" sz="3959" dirty="0">
                <a:solidFill>
                  <a:srgbClr val="D663D2"/>
                </a:solidFill>
              </a:rPr>
              <a:t> </a:t>
            </a:r>
            <a:endParaRPr dirty="0">
              <a:solidFill>
                <a:srgbClr val="D663D2"/>
              </a:solidFill>
            </a:endParaRPr>
          </a:p>
        </p:txBody>
      </p:sp>
      <p:sp>
        <p:nvSpPr>
          <p:cNvPr id="884" name="Google Shape;884;p93"/>
          <p:cNvSpPr txBox="1">
            <a:spLocks noGrp="1"/>
          </p:cNvSpPr>
          <p:nvPr>
            <p:ph idx="1"/>
          </p:nvPr>
        </p:nvSpPr>
        <p:spPr>
          <a:xfrm>
            <a:off x="1491175" y="652032"/>
            <a:ext cx="10411014" cy="5326738"/>
          </a:xfrm>
          <a:prstGeom prst="rect">
            <a:avLst/>
          </a:prstGeom>
          <a:noFill/>
          <a:ln>
            <a:noFill/>
          </a:ln>
        </p:spPr>
        <p:txBody>
          <a:bodyPr spcFirstLastPara="1" wrap="square" lIns="91425" tIns="45700" rIns="91425" bIns="45700" anchor="t" anchorCtr="0">
            <a:noAutofit/>
          </a:bodyPr>
          <a:lstStyle/>
          <a:p>
            <a:pPr marL="114300" lvl="0" indent="0">
              <a:lnSpc>
                <a:spcPct val="80000"/>
              </a:lnSpc>
              <a:spcBef>
                <a:spcPts val="320"/>
              </a:spcBef>
              <a:buSzPts val="2320"/>
              <a:buNone/>
            </a:pPr>
            <a:r>
              <a:rPr lang="en-US" b="1" u="sng" dirty="0"/>
              <a:t>FOR Assessment ASK </a:t>
            </a:r>
            <a:r>
              <a:rPr lang="en-US" dirty="0"/>
              <a:t>: Do  you as Building Administrator reasonably believe the allegations constitute conduct: </a:t>
            </a:r>
          </a:p>
          <a:p>
            <a:pPr marL="114300" lvl="0" indent="0">
              <a:lnSpc>
                <a:spcPct val="80000"/>
              </a:lnSpc>
              <a:spcBef>
                <a:spcPts val="320"/>
              </a:spcBef>
              <a:buSzPts val="2320"/>
              <a:buNone/>
            </a:pPr>
            <a:r>
              <a:rPr lang="en-US" sz="2400" dirty="0"/>
              <a:t> 1a. Where the accused student or group of </a:t>
            </a:r>
            <a:r>
              <a:rPr lang="en-US" sz="2400" dirty="0">
                <a:solidFill>
                  <a:schemeClr val="tx1"/>
                </a:solidFill>
              </a:rPr>
              <a:t>students </a:t>
            </a:r>
            <a:r>
              <a:rPr lang="en-US" dirty="0">
                <a:solidFill>
                  <a:schemeClr val="tx1"/>
                </a:solidFill>
              </a:rPr>
              <a:t>MIGHT constitute </a:t>
            </a:r>
            <a:r>
              <a:rPr lang="en-US" sz="2400" dirty="0">
                <a:solidFill>
                  <a:schemeClr val="tx1"/>
                </a:solidFill>
              </a:rPr>
              <a:t>an overt act or combination of acts that was directed towards another student? </a:t>
            </a:r>
          </a:p>
          <a:p>
            <a:pPr marL="114300" lvl="0" indent="0">
              <a:lnSpc>
                <a:spcPct val="80000"/>
              </a:lnSpc>
              <a:spcBef>
                <a:spcPts val="320"/>
              </a:spcBef>
              <a:buSzPts val="2320"/>
              <a:buNone/>
            </a:pPr>
            <a:r>
              <a:rPr lang="en-US" sz="2400" dirty="0">
                <a:solidFill>
                  <a:schemeClr val="tx1"/>
                </a:solidFill>
              </a:rPr>
              <a:t>Yes </a:t>
            </a:r>
            <a:r>
              <a:rPr lang="en-US" b="1" u="sng" dirty="0">
                <a:solidFill>
                  <a:schemeClr val="tx1"/>
                </a:solidFill>
              </a:rPr>
              <a:t>__</a:t>
            </a:r>
            <a:r>
              <a:rPr lang="en-US" sz="2400" dirty="0">
                <a:solidFill>
                  <a:schemeClr val="tx1"/>
                </a:solidFill>
              </a:rPr>
              <a:t>No ______  (Explain your answer).</a:t>
            </a:r>
            <a:endParaRPr dirty="0">
              <a:solidFill>
                <a:schemeClr val="tx1"/>
              </a:solidFill>
            </a:endParaRPr>
          </a:p>
          <a:p>
            <a:pPr marL="114300" lvl="0" indent="0" algn="l" rtl="0">
              <a:spcBef>
                <a:spcPts val="1080"/>
              </a:spcBef>
              <a:spcAft>
                <a:spcPts val="0"/>
              </a:spcAft>
              <a:buSzPts val="3480"/>
              <a:buNone/>
            </a:pPr>
            <a:r>
              <a:rPr lang="en-US" sz="2400" dirty="0">
                <a:solidFill>
                  <a:schemeClr val="tx1"/>
                </a:solidFill>
              </a:rPr>
              <a:t>1b.Which was repeated over time? </a:t>
            </a:r>
          </a:p>
          <a:p>
            <a:pPr marL="114300" lvl="0" indent="0" algn="l" rtl="0">
              <a:spcBef>
                <a:spcPts val="1080"/>
              </a:spcBef>
              <a:spcAft>
                <a:spcPts val="0"/>
              </a:spcAft>
              <a:buSzPts val="3480"/>
              <a:buNone/>
            </a:pPr>
            <a:r>
              <a:rPr lang="en-US" sz="2400" dirty="0">
                <a:solidFill>
                  <a:schemeClr val="tx1"/>
                </a:solidFill>
              </a:rPr>
              <a:t>Yes </a:t>
            </a:r>
            <a:r>
              <a:rPr lang="en-US" b="1" u="sng" dirty="0">
                <a:solidFill>
                  <a:schemeClr val="tx1"/>
                </a:solidFill>
              </a:rPr>
              <a:t>____</a:t>
            </a:r>
            <a:r>
              <a:rPr lang="en-US" sz="2400" dirty="0">
                <a:solidFill>
                  <a:schemeClr val="tx1"/>
                </a:solidFill>
              </a:rPr>
              <a:t>No ______  </a:t>
            </a:r>
            <a:r>
              <a:rPr lang="en-US" sz="2400" dirty="0"/>
              <a:t>(Explain your answer).</a:t>
            </a:r>
            <a:endParaRPr dirty="0"/>
          </a:p>
          <a:p>
            <a:pPr marL="114300" lvl="0" indent="0" algn="l" rtl="0">
              <a:spcBef>
                <a:spcPts val="1080"/>
              </a:spcBef>
              <a:spcAft>
                <a:spcPts val="0"/>
              </a:spcAft>
              <a:buSzPts val="3480"/>
              <a:buNone/>
            </a:pPr>
            <a:r>
              <a:rPr lang="en-US" sz="2400" b="1" dirty="0">
                <a:solidFill>
                  <a:srgbClr val="D663D2"/>
                </a:solidFill>
              </a:rPr>
              <a:t>IF YOU ANSWER </a:t>
            </a:r>
            <a:r>
              <a:rPr lang="en-US" sz="2400" b="1" u="sng" dirty="0">
                <a:solidFill>
                  <a:srgbClr val="D663D2"/>
                </a:solidFill>
              </a:rPr>
              <a:t>NO</a:t>
            </a:r>
            <a:r>
              <a:rPr lang="en-US" sz="2400" b="1" dirty="0">
                <a:solidFill>
                  <a:srgbClr val="D663D2"/>
                </a:solidFill>
              </a:rPr>
              <a:t> TO EITHER OF THE ABOVE QUESTIONS you do not have reasonable belief that the alleged conduct MIGHT be </a:t>
            </a:r>
            <a:r>
              <a:rPr lang="en-US" sz="2400" b="1" u="sng" dirty="0">
                <a:solidFill>
                  <a:srgbClr val="D663D2"/>
                </a:solidFill>
              </a:rPr>
              <a:t>BULLYING and no investigation is required at this time</a:t>
            </a:r>
            <a:r>
              <a:rPr lang="en-US" sz="2400" b="1" dirty="0">
                <a:solidFill>
                  <a:srgbClr val="D663D2"/>
                </a:solidFill>
              </a:rPr>
              <a:t>. </a:t>
            </a:r>
            <a:r>
              <a:rPr lang="en-US" sz="2400" dirty="0"/>
              <a:t>(Be sure you still review and consider other HHB definitions to see whether it may violate another part of the policy.)  </a:t>
            </a:r>
            <a:endParaRPr dirty="0"/>
          </a:p>
          <a:p>
            <a:pPr marL="114300" lvl="0" indent="0" algn="l" rtl="0">
              <a:spcBef>
                <a:spcPts val="1080"/>
              </a:spcBef>
              <a:spcAft>
                <a:spcPts val="0"/>
              </a:spcAft>
              <a:buSzPts val="3480"/>
              <a:buNone/>
            </a:pPr>
            <a:r>
              <a:rPr lang="en-US" sz="2400" dirty="0"/>
              <a:t>IF YOU ANSWER </a:t>
            </a:r>
            <a:r>
              <a:rPr lang="en-US" sz="2400" u="sng" dirty="0"/>
              <a:t>YES</a:t>
            </a:r>
            <a:r>
              <a:rPr lang="en-US" sz="2400" dirty="0"/>
              <a:t> TO BOTH OF THE ABOVE QUESTIONS, you might have reasonable belief the alleged conduct MIGHT be bullying and require an investigation. To help you determine whether an investigation is required you may proceed to the next slide/questions.</a:t>
            </a:r>
            <a:endParaRPr dirty="0"/>
          </a:p>
          <a:p>
            <a:pPr marL="45720" lvl="0" indent="0" algn="l" rtl="0">
              <a:lnSpc>
                <a:spcPct val="80000"/>
              </a:lnSpc>
              <a:spcBef>
                <a:spcPts val="600"/>
              </a:spcBef>
              <a:spcAft>
                <a:spcPts val="600"/>
              </a:spcAft>
              <a:buSzPts val="2800"/>
              <a:buNone/>
            </a:pPr>
            <a:endParaRPr sz="2800" dirty="0">
              <a:solidFill>
                <a:schemeClr val="dk1"/>
              </a:solidFill>
            </a:endParaRPr>
          </a:p>
        </p:txBody>
      </p:sp>
      <p:sp>
        <p:nvSpPr>
          <p:cNvPr id="885" name="Google Shape;885;p93"/>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94"/>
          <p:cNvSpPr txBox="1">
            <a:spLocks noGrp="1"/>
          </p:cNvSpPr>
          <p:nvPr>
            <p:ph type="title"/>
          </p:nvPr>
        </p:nvSpPr>
        <p:spPr>
          <a:xfrm>
            <a:off x="1969477" y="113211"/>
            <a:ext cx="8881425" cy="61830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orbel"/>
              <a:buNone/>
            </a:pPr>
            <a:r>
              <a:rPr lang="en-US" sz="3959" dirty="0"/>
              <a:t>Bullying Assessment- Slide 2 of 4</a:t>
            </a:r>
            <a:r>
              <a:rPr lang="en-US" sz="3959" b="1" dirty="0">
                <a:solidFill>
                  <a:srgbClr val="D663D2"/>
                </a:solidFill>
              </a:rPr>
              <a:t> NEW!</a:t>
            </a:r>
            <a:r>
              <a:rPr lang="en-US" sz="3959" dirty="0"/>
              <a:t> </a:t>
            </a:r>
            <a:endParaRPr dirty="0"/>
          </a:p>
        </p:txBody>
      </p:sp>
      <p:sp>
        <p:nvSpPr>
          <p:cNvPr id="891" name="Google Shape;891;p94"/>
          <p:cNvSpPr txBox="1">
            <a:spLocks noGrp="1"/>
          </p:cNvSpPr>
          <p:nvPr>
            <p:ph idx="1"/>
          </p:nvPr>
        </p:nvSpPr>
        <p:spPr>
          <a:xfrm>
            <a:off x="1319134" y="731520"/>
            <a:ext cx="10202305" cy="4831500"/>
          </a:xfrm>
          <a:prstGeom prst="rect">
            <a:avLst/>
          </a:prstGeom>
          <a:noFill/>
          <a:ln>
            <a:noFill/>
          </a:ln>
        </p:spPr>
        <p:txBody>
          <a:bodyPr spcFirstLastPara="1" wrap="square" lIns="91425" tIns="45700" rIns="91425" bIns="45700" anchor="t" anchorCtr="0">
            <a:noAutofit/>
          </a:bodyPr>
          <a:lstStyle/>
          <a:p>
            <a:pPr marL="114300" lvl="0" indent="0">
              <a:spcBef>
                <a:spcPts val="400"/>
              </a:spcBef>
              <a:buSzPts val="2900"/>
              <a:buNone/>
            </a:pPr>
            <a:r>
              <a:rPr lang="en-US" sz="2000" b="1" u="sng" dirty="0"/>
              <a:t>FOR Assessment ASK </a:t>
            </a:r>
          </a:p>
          <a:p>
            <a:pPr marL="114300" lvl="0" indent="0">
              <a:spcBef>
                <a:spcPts val="400"/>
              </a:spcBef>
              <a:buSzPts val="2900"/>
              <a:buNone/>
            </a:pPr>
            <a:r>
              <a:rPr lang="en-US" sz="2000" dirty="0"/>
              <a:t>2. (a) Do you as building administrator reasonably believe the allegations MIGHT constitute conduct intended to </a:t>
            </a:r>
            <a:r>
              <a:rPr lang="en-US" sz="2000" b="1" dirty="0"/>
              <a:t>ridicule</a:t>
            </a:r>
            <a:r>
              <a:rPr lang="en-US" sz="2000" dirty="0"/>
              <a:t> the victim/complainant student? Yes _</a:t>
            </a:r>
            <a:r>
              <a:rPr lang="en-US" sz="2000" dirty="0">
                <a:solidFill>
                  <a:schemeClr val="tx1"/>
                </a:solidFill>
              </a:rPr>
              <a:t> No ______  </a:t>
            </a:r>
            <a:endParaRPr dirty="0">
              <a:solidFill>
                <a:schemeClr val="tx1"/>
              </a:solidFill>
            </a:endParaRPr>
          </a:p>
          <a:p>
            <a:pPr marL="114300" lvl="0" indent="0">
              <a:spcBef>
                <a:spcPts val="1000"/>
              </a:spcBef>
              <a:buSzPts val="2900"/>
              <a:buNone/>
            </a:pPr>
            <a:r>
              <a:rPr lang="en-US" sz="2000" dirty="0">
                <a:solidFill>
                  <a:schemeClr val="tx1"/>
                </a:solidFill>
              </a:rPr>
              <a:t>2. (b) Do you as building administrator reasonably believe the allegations MIGHT constitute conduct intended to </a:t>
            </a:r>
            <a:r>
              <a:rPr lang="en-US" sz="2000" b="1" dirty="0">
                <a:solidFill>
                  <a:schemeClr val="tx1"/>
                </a:solidFill>
              </a:rPr>
              <a:t>humiliate</a:t>
            </a:r>
            <a:r>
              <a:rPr lang="en-US" sz="2000" dirty="0">
                <a:solidFill>
                  <a:schemeClr val="tx1"/>
                </a:solidFill>
              </a:rPr>
              <a:t> the victim/complainant student? Yes _ No ______  </a:t>
            </a:r>
            <a:endParaRPr dirty="0">
              <a:solidFill>
                <a:schemeClr val="tx1"/>
              </a:solidFill>
            </a:endParaRPr>
          </a:p>
          <a:p>
            <a:pPr marL="114300" lvl="0" indent="0">
              <a:spcBef>
                <a:spcPts val="1000"/>
              </a:spcBef>
              <a:buSzPts val="2900"/>
              <a:buNone/>
            </a:pPr>
            <a:r>
              <a:rPr lang="en-US" sz="2000" dirty="0">
                <a:solidFill>
                  <a:schemeClr val="tx1"/>
                </a:solidFill>
              </a:rPr>
              <a:t>2. (c) Do you as building administrator reasonably believe the allegations MIGHT constitute conduct intended to </a:t>
            </a:r>
            <a:r>
              <a:rPr lang="en-US" sz="2000" b="1" dirty="0">
                <a:solidFill>
                  <a:schemeClr val="tx1"/>
                </a:solidFill>
              </a:rPr>
              <a:t>intimidate</a:t>
            </a:r>
            <a:r>
              <a:rPr lang="en-US" sz="2000" dirty="0">
                <a:solidFill>
                  <a:schemeClr val="tx1"/>
                </a:solidFill>
              </a:rPr>
              <a:t> the victim/complainant student? Yes _ </a:t>
            </a:r>
            <a:r>
              <a:rPr lang="en-US" sz="2000" dirty="0"/>
              <a:t>No ______  </a:t>
            </a:r>
            <a:endParaRPr dirty="0"/>
          </a:p>
          <a:p>
            <a:pPr marL="114300" lvl="0" indent="0" algn="l" rtl="0">
              <a:spcBef>
                <a:spcPts val="1000"/>
              </a:spcBef>
              <a:spcAft>
                <a:spcPts val="0"/>
              </a:spcAft>
              <a:buSzPts val="2900"/>
              <a:buNone/>
            </a:pPr>
            <a:r>
              <a:rPr lang="en-US" sz="2000" dirty="0"/>
              <a:t> </a:t>
            </a:r>
            <a:r>
              <a:rPr lang="en-US" sz="2000" b="1" dirty="0">
                <a:solidFill>
                  <a:srgbClr val="D663D2"/>
                </a:solidFill>
              </a:rPr>
              <a:t>IF YOU ANSWER </a:t>
            </a:r>
            <a:r>
              <a:rPr lang="en-US" sz="2000" b="1" u="sng" dirty="0">
                <a:solidFill>
                  <a:srgbClr val="D663D2"/>
                </a:solidFill>
              </a:rPr>
              <a:t>NO</a:t>
            </a:r>
            <a:r>
              <a:rPr lang="en-US" sz="2000" b="1" dirty="0">
                <a:solidFill>
                  <a:srgbClr val="D663D2"/>
                </a:solidFill>
              </a:rPr>
              <a:t> TO ALL OF THE ABOVE QUESTION you do not have reasonable belief that the alleged conduct MIGHT BE </a:t>
            </a:r>
            <a:r>
              <a:rPr lang="en-US" sz="2000" b="1" u="sng" dirty="0">
                <a:solidFill>
                  <a:srgbClr val="D663D2"/>
                </a:solidFill>
              </a:rPr>
              <a:t>BULLYING and NO INVESTIGATION OF BULLYING IS REQUIRED</a:t>
            </a:r>
            <a:r>
              <a:rPr lang="en-US" sz="2000" b="1" dirty="0">
                <a:solidFill>
                  <a:srgbClr val="D663D2"/>
                </a:solidFill>
              </a:rPr>
              <a:t>. </a:t>
            </a:r>
            <a:r>
              <a:rPr lang="en-US" sz="2000" dirty="0"/>
              <a:t>(Be sure you still review and consider other HHB definitions to see whether it may violate another part of the policy.) </a:t>
            </a:r>
            <a:endParaRPr dirty="0"/>
          </a:p>
          <a:p>
            <a:pPr marL="114300" lvl="0" indent="0" algn="l" rtl="0">
              <a:spcBef>
                <a:spcPts val="1000"/>
              </a:spcBef>
              <a:spcAft>
                <a:spcPts val="0"/>
              </a:spcAft>
              <a:buSzPts val="2900"/>
              <a:buNone/>
            </a:pPr>
            <a:r>
              <a:rPr lang="en-US" sz="2000" dirty="0"/>
              <a:t> IF YOU ANSWER </a:t>
            </a:r>
            <a:r>
              <a:rPr lang="en-US" sz="2000" u="sng" dirty="0"/>
              <a:t>YES</a:t>
            </a:r>
            <a:r>
              <a:rPr lang="en-US" sz="2000" dirty="0"/>
              <a:t> TO ANY OF THE ABOVE QUESTIONS, you MAY have reasonable belief that the alleged behavior MIGHT be bullying and investigation MIGHT BE REQUIRED.  Again, to help you decide you can proceed to the next slide/questions.</a:t>
            </a:r>
            <a:endParaRPr dirty="0"/>
          </a:p>
          <a:p>
            <a:pPr marL="45720" lvl="0" indent="0" algn="l" rtl="0">
              <a:lnSpc>
                <a:spcPct val="80000"/>
              </a:lnSpc>
              <a:spcBef>
                <a:spcPts val="600"/>
              </a:spcBef>
              <a:spcAft>
                <a:spcPts val="600"/>
              </a:spcAft>
              <a:buSzPts val="2800"/>
              <a:buNone/>
            </a:pPr>
            <a:endParaRPr sz="2000" dirty="0"/>
          </a:p>
        </p:txBody>
      </p:sp>
      <p:sp>
        <p:nvSpPr>
          <p:cNvPr id="892" name="Google Shape;892;p94"/>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95"/>
          <p:cNvSpPr txBox="1">
            <a:spLocks noGrp="1"/>
          </p:cNvSpPr>
          <p:nvPr>
            <p:ph type="title"/>
          </p:nvPr>
        </p:nvSpPr>
        <p:spPr>
          <a:xfrm>
            <a:off x="1856934" y="141673"/>
            <a:ext cx="9439423" cy="58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orbel"/>
              <a:buNone/>
            </a:pPr>
            <a:r>
              <a:rPr lang="en-US" sz="3959" dirty="0"/>
              <a:t>Bullying Assessment: Slide 3 of 4</a:t>
            </a:r>
            <a:r>
              <a:rPr lang="en-US" b="1" dirty="0">
                <a:solidFill>
                  <a:srgbClr val="D663D2"/>
                </a:solidFill>
              </a:rPr>
              <a:t> NEW!</a:t>
            </a:r>
            <a:r>
              <a:rPr lang="en-US" dirty="0">
                <a:solidFill>
                  <a:srgbClr val="D663D2"/>
                </a:solidFill>
              </a:rPr>
              <a:t> </a:t>
            </a:r>
            <a:endParaRPr dirty="0"/>
          </a:p>
        </p:txBody>
      </p:sp>
      <p:sp>
        <p:nvSpPr>
          <p:cNvPr id="898" name="Google Shape;898;p95"/>
          <p:cNvSpPr txBox="1">
            <a:spLocks noGrp="1"/>
          </p:cNvSpPr>
          <p:nvPr>
            <p:ph idx="1"/>
          </p:nvPr>
        </p:nvSpPr>
        <p:spPr>
          <a:xfrm>
            <a:off x="1856934" y="731473"/>
            <a:ext cx="10195158" cy="5575359"/>
          </a:xfrm>
          <a:prstGeom prst="rect">
            <a:avLst/>
          </a:prstGeom>
          <a:noFill/>
          <a:ln>
            <a:noFill/>
          </a:ln>
        </p:spPr>
        <p:txBody>
          <a:bodyPr spcFirstLastPara="1" wrap="square" lIns="91425" tIns="45700" rIns="91425" bIns="45700" anchor="t" anchorCtr="0">
            <a:noAutofit/>
          </a:bodyPr>
          <a:lstStyle/>
          <a:p>
            <a:pPr marL="114300" lvl="0" indent="0" algn="l" rtl="0">
              <a:spcBef>
                <a:spcPts val="400"/>
              </a:spcBef>
              <a:spcAft>
                <a:spcPts val="0"/>
              </a:spcAft>
              <a:buSzPts val="2900"/>
              <a:buNone/>
            </a:pPr>
            <a:r>
              <a:rPr lang="en-US" sz="2000" dirty="0"/>
              <a:t>3.(a) IF YOU ANSWERED </a:t>
            </a:r>
            <a:r>
              <a:rPr lang="en-US" sz="2000" u="sng" dirty="0"/>
              <a:t>YES</a:t>
            </a:r>
            <a:r>
              <a:rPr lang="en-US" sz="2000" dirty="0"/>
              <a:t> to Question 1a and 1b, and YES to 2a, 2b, OR 2c, did the accused student’s behavior allegedly </a:t>
            </a:r>
            <a:r>
              <a:rPr lang="en-US" sz="2000" b="1" dirty="0"/>
              <a:t>occur</a:t>
            </a:r>
            <a:r>
              <a:rPr lang="en-US" sz="2000" dirty="0"/>
              <a:t> </a:t>
            </a:r>
            <a:r>
              <a:rPr lang="en-US" sz="2000" b="1" dirty="0"/>
              <a:t>during the school day on school property?</a:t>
            </a:r>
            <a:r>
              <a:rPr lang="en-US" sz="2000" dirty="0"/>
              <a:t> </a:t>
            </a:r>
          </a:p>
          <a:p>
            <a:pPr marL="114300" lvl="0" indent="0" algn="l" rtl="0">
              <a:spcBef>
                <a:spcPts val="400"/>
              </a:spcBef>
              <a:spcAft>
                <a:spcPts val="0"/>
              </a:spcAft>
              <a:buSzPts val="2900"/>
              <a:buNone/>
            </a:pPr>
            <a:r>
              <a:rPr lang="en-US" sz="2000" dirty="0"/>
              <a:t>Yes ___</a:t>
            </a:r>
            <a:r>
              <a:rPr lang="en-US" sz="2000" dirty="0">
                <a:solidFill>
                  <a:schemeClr val="tx1"/>
                </a:solidFill>
              </a:rPr>
              <a:t>No _  </a:t>
            </a:r>
            <a:endParaRPr dirty="0">
              <a:solidFill>
                <a:schemeClr val="tx1"/>
              </a:solidFill>
            </a:endParaRPr>
          </a:p>
          <a:p>
            <a:pPr marL="114300" lvl="0" indent="0" algn="l" rtl="0">
              <a:spcBef>
                <a:spcPts val="1000"/>
              </a:spcBef>
              <a:spcAft>
                <a:spcPts val="0"/>
              </a:spcAft>
              <a:buSzPts val="2900"/>
              <a:buNone/>
            </a:pPr>
            <a:r>
              <a:rPr lang="en-US" sz="2000" dirty="0">
                <a:solidFill>
                  <a:schemeClr val="tx1"/>
                </a:solidFill>
              </a:rPr>
              <a:t> 3.(b) IF YOU ANSWERED </a:t>
            </a:r>
            <a:r>
              <a:rPr lang="en-US" sz="2000" u="sng" dirty="0">
                <a:solidFill>
                  <a:schemeClr val="tx1"/>
                </a:solidFill>
              </a:rPr>
              <a:t>YES</a:t>
            </a:r>
            <a:r>
              <a:rPr lang="en-US" sz="2000" dirty="0">
                <a:solidFill>
                  <a:schemeClr val="tx1"/>
                </a:solidFill>
              </a:rPr>
              <a:t> to Question 1a and 1b, and YES to 2a, 2b, OR 2c, did the accused student’s behavior  allegedly </a:t>
            </a:r>
            <a:r>
              <a:rPr lang="en-US" sz="2000" b="1" dirty="0">
                <a:solidFill>
                  <a:schemeClr val="tx1"/>
                </a:solidFill>
              </a:rPr>
              <a:t>occur on a school bus?</a:t>
            </a:r>
            <a:r>
              <a:rPr lang="en-US" sz="2000" dirty="0">
                <a:solidFill>
                  <a:schemeClr val="tx1"/>
                </a:solidFill>
              </a:rPr>
              <a:t> </a:t>
            </a:r>
          </a:p>
          <a:p>
            <a:pPr marL="114300" lvl="0" indent="0" algn="l" rtl="0">
              <a:spcBef>
                <a:spcPts val="1000"/>
              </a:spcBef>
              <a:spcAft>
                <a:spcPts val="0"/>
              </a:spcAft>
              <a:buSzPts val="2900"/>
              <a:buNone/>
            </a:pPr>
            <a:r>
              <a:rPr lang="en-US" sz="2000" dirty="0">
                <a:solidFill>
                  <a:schemeClr val="tx1"/>
                </a:solidFill>
              </a:rPr>
              <a:t>Yes ____ No ____</a:t>
            </a:r>
            <a:endParaRPr sz="2000" dirty="0">
              <a:solidFill>
                <a:schemeClr val="tx1"/>
              </a:solidFill>
            </a:endParaRPr>
          </a:p>
          <a:p>
            <a:pPr marL="114300" lvl="0" indent="0" algn="l" rtl="0">
              <a:spcBef>
                <a:spcPts val="1000"/>
              </a:spcBef>
              <a:spcAft>
                <a:spcPts val="0"/>
              </a:spcAft>
              <a:buSzPts val="2900"/>
              <a:buNone/>
            </a:pPr>
            <a:r>
              <a:rPr lang="en-US" sz="2000" dirty="0">
                <a:solidFill>
                  <a:schemeClr val="tx1"/>
                </a:solidFill>
              </a:rPr>
              <a:t> 3.(c) IF YOU ANSWERED </a:t>
            </a:r>
            <a:r>
              <a:rPr lang="en-US" sz="2000" u="sng" dirty="0">
                <a:solidFill>
                  <a:schemeClr val="tx1"/>
                </a:solidFill>
              </a:rPr>
              <a:t>YES</a:t>
            </a:r>
            <a:r>
              <a:rPr lang="en-US" sz="2000" dirty="0">
                <a:solidFill>
                  <a:schemeClr val="tx1"/>
                </a:solidFill>
              </a:rPr>
              <a:t> to Question 1a and 1b, and YES to 2a, 2b, OR 2c, did the accused student’s behavior allegedly </a:t>
            </a:r>
            <a:r>
              <a:rPr lang="en-US" sz="2000" b="1" dirty="0">
                <a:solidFill>
                  <a:schemeClr val="tx1"/>
                </a:solidFill>
              </a:rPr>
              <a:t>occur at school sponsored activity? </a:t>
            </a:r>
          </a:p>
          <a:p>
            <a:pPr marL="114300" lvl="0" indent="0" algn="l" rtl="0">
              <a:spcBef>
                <a:spcPts val="1000"/>
              </a:spcBef>
              <a:spcAft>
                <a:spcPts val="0"/>
              </a:spcAft>
              <a:buSzPts val="2900"/>
              <a:buNone/>
            </a:pPr>
            <a:r>
              <a:rPr lang="en-US" sz="2000" dirty="0">
                <a:solidFill>
                  <a:schemeClr val="tx1"/>
                </a:solidFill>
              </a:rPr>
              <a:t>Yes ___ No ___</a:t>
            </a:r>
            <a:endParaRPr sz="2000" dirty="0"/>
          </a:p>
          <a:p>
            <a:pPr marL="114300" lvl="0" indent="0" algn="l" rtl="0">
              <a:spcBef>
                <a:spcPts val="1000"/>
              </a:spcBef>
              <a:spcAft>
                <a:spcPts val="0"/>
              </a:spcAft>
              <a:buSzPts val="2900"/>
              <a:buNone/>
            </a:pPr>
            <a:r>
              <a:rPr lang="en-US" sz="2000" u="sng" dirty="0"/>
              <a:t> </a:t>
            </a:r>
            <a:r>
              <a:rPr lang="en-US" sz="2000" u="sng" dirty="0">
                <a:solidFill>
                  <a:srgbClr val="FF0000"/>
                </a:solidFill>
              </a:rPr>
              <a:t>IF YOU ANSWERED YES to Question 1a and 1b, and YES to 2a, 2b, OR 2c</a:t>
            </a:r>
            <a:r>
              <a:rPr lang="en-US" sz="2000" dirty="0">
                <a:solidFill>
                  <a:srgbClr val="FF0000"/>
                </a:solidFill>
              </a:rPr>
              <a:t>, and answered “YES” to any of questions (3(a),3(b) OR 3(c), you likely have REASONABLE BELIEF OF BULLYING and an investigation should occur. </a:t>
            </a:r>
          </a:p>
          <a:p>
            <a:pPr marL="114300" lvl="0" indent="0" algn="l" rtl="0">
              <a:spcBef>
                <a:spcPts val="1000"/>
              </a:spcBef>
              <a:spcAft>
                <a:spcPts val="0"/>
              </a:spcAft>
              <a:buSzPts val="2900"/>
              <a:buNone/>
            </a:pPr>
            <a:r>
              <a:rPr lang="en-US" sz="2000" dirty="0"/>
              <a:t>IF YOU ANSWERED </a:t>
            </a:r>
            <a:r>
              <a:rPr lang="en-US" sz="2000" u="sng" dirty="0"/>
              <a:t>YES</a:t>
            </a:r>
            <a:r>
              <a:rPr lang="en-US" sz="2000" dirty="0"/>
              <a:t> to Question 1a and 1b, and YES to 2a, 2b, OR 2c, and answered “NO” to ALL of the above questions (3(a),3(b) OR 3(c), the conduct alleged still MIGHT be a violation of the bullying policy and likely need to conduct an investigation. To determine whether or not to open an investigation, you should proceed to the next slide/question. </a:t>
            </a:r>
            <a:endParaRPr dirty="0"/>
          </a:p>
          <a:p>
            <a:pPr marL="45720" lvl="0" indent="0" algn="l" rtl="0">
              <a:lnSpc>
                <a:spcPct val="80000"/>
              </a:lnSpc>
              <a:spcBef>
                <a:spcPts val="1000"/>
              </a:spcBef>
              <a:spcAft>
                <a:spcPts val="600"/>
              </a:spcAft>
              <a:buSzPts val="2000"/>
              <a:buNone/>
            </a:pPr>
            <a:endParaRPr sz="2000" dirty="0">
              <a:solidFill>
                <a:schemeClr val="dk1"/>
              </a:solidFill>
            </a:endParaRPr>
          </a:p>
        </p:txBody>
      </p:sp>
      <p:sp>
        <p:nvSpPr>
          <p:cNvPr id="899" name="Google Shape;899;p95"/>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title="SmartArt"/>
          <p:cNvSpPr txBox="1">
            <a:spLocks noGrp="1"/>
          </p:cNvSpPr>
          <p:nvPr>
            <p:ph type="title"/>
          </p:nvPr>
        </p:nvSpPr>
        <p:spPr>
          <a:xfrm>
            <a:off x="1484311" y="140677"/>
            <a:ext cx="10018713" cy="143328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000"/>
              <a:buFont typeface="Corbel"/>
              <a:buNone/>
            </a:pPr>
            <a:r>
              <a:rPr lang="en-US" dirty="0"/>
              <a:t>NOTICE &amp; ACTUAL KNOWLEDGE </a:t>
            </a:r>
            <a:br>
              <a:rPr lang="en-US" dirty="0"/>
            </a:br>
            <a:r>
              <a:rPr lang="en-US" dirty="0"/>
              <a:t>TRIGGERS FOR HHB &amp; IX “INTAKE &amp; ASSESSMENT”</a:t>
            </a:r>
            <a:endParaRPr dirty="0"/>
          </a:p>
        </p:txBody>
      </p:sp>
      <p:sp>
        <p:nvSpPr>
          <p:cNvPr id="197" name="Google Shape;197;p6"/>
          <p:cNvSpPr txBox="1">
            <a:spLocks noGrp="1"/>
          </p:cNvSpPr>
          <p:nvPr>
            <p:ph type="ftr" sz="quarter" idx="11"/>
          </p:nvPr>
        </p:nvSpPr>
        <p:spPr>
          <a:xfrm>
            <a:off x="8603853" y="6430779"/>
            <a:ext cx="3490152" cy="5677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dirty="0"/>
          </a:p>
        </p:txBody>
      </p:sp>
      <p:grpSp>
        <p:nvGrpSpPr>
          <p:cNvPr id="183" name="Google Shape;183;p6"/>
          <p:cNvGrpSpPr/>
          <p:nvPr/>
        </p:nvGrpSpPr>
        <p:grpSpPr>
          <a:xfrm>
            <a:off x="1066643" y="1003813"/>
            <a:ext cx="10854048" cy="5720543"/>
            <a:chOff x="-672461" y="-304482"/>
            <a:chExt cx="10854048" cy="5720543"/>
          </a:xfrm>
        </p:grpSpPr>
        <p:sp>
          <p:nvSpPr>
            <p:cNvPr id="184" name="Google Shape;184;p6"/>
            <p:cNvSpPr/>
            <p:nvPr/>
          </p:nvSpPr>
          <p:spPr>
            <a:xfrm>
              <a:off x="-672461" y="-304482"/>
              <a:ext cx="10854048" cy="5416062"/>
            </a:xfrm>
            <a:custGeom>
              <a:avLst/>
              <a:gdLst/>
              <a:ahLst/>
              <a:cxnLst/>
              <a:rect l="l" t="t" r="r" b="b"/>
              <a:pathLst>
                <a:path w="120000" h="120000" extrusionOk="0">
                  <a:moveTo>
                    <a:pt x="0" y="120000"/>
                  </a:moveTo>
                  <a:quadBezTo>
                    <a:pt x="20000" y="40000"/>
                    <a:pt x="105030" y="15000"/>
                  </a:quadBezTo>
                  <a:lnTo>
                    <a:pt x="104187" y="0"/>
                  </a:lnTo>
                  <a:lnTo>
                    <a:pt x="120000" y="24000"/>
                  </a:lnTo>
                  <a:lnTo>
                    <a:pt x="107560" y="60000"/>
                  </a:lnTo>
                  <a:lnTo>
                    <a:pt x="106717" y="45000"/>
                  </a:lnTo>
                  <a:quadBezTo>
                    <a:pt x="30000" y="55000"/>
                    <a:pt x="0" y="120000"/>
                  </a:quadBezTo>
                  <a:close/>
                </a:path>
              </a:pathLst>
            </a:custGeom>
            <a:solidFill>
              <a:srgbClr val="DBC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275284" y="4027383"/>
              <a:ext cx="199311" cy="199311"/>
            </a:xfrm>
            <a:prstGeom prst="ellipse">
              <a:avLst/>
            </a:prstGeom>
            <a:gradFill>
              <a:gsLst>
                <a:gs pos="0">
                  <a:srgbClr val="CBB2CB">
                    <a:alpha val="89803"/>
                  </a:srgbClr>
                </a:gs>
                <a:gs pos="100000">
                  <a:srgbClr val="A972A7">
                    <a:alpha val="8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0" y="4248503"/>
              <a:ext cx="3150335" cy="10180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txBox="1"/>
            <p:nvPr/>
          </p:nvSpPr>
          <p:spPr>
            <a:xfrm>
              <a:off x="0" y="4248503"/>
              <a:ext cx="3150335" cy="1018070"/>
            </a:xfrm>
            <a:prstGeom prst="rect">
              <a:avLst/>
            </a:prstGeom>
            <a:noFill/>
            <a:ln>
              <a:noFill/>
            </a:ln>
          </p:spPr>
          <p:txBody>
            <a:bodyPr spcFirstLastPara="1" wrap="square" lIns="105600" tIns="0" rIns="0" bIns="0" anchor="t" anchorCtr="0">
              <a:noAutofit/>
            </a:bodyPr>
            <a:lstStyle/>
            <a:p>
              <a:pPr marL="0" marR="0" lvl="0" indent="0" algn="l" rtl="0">
                <a:lnSpc>
                  <a:spcPct val="90000"/>
                </a:lnSpc>
                <a:spcBef>
                  <a:spcPts val="0"/>
                </a:spcBef>
                <a:spcAft>
                  <a:spcPts val="0"/>
                </a:spcAft>
                <a:buNone/>
              </a:pPr>
              <a:r>
                <a:rPr lang="en-US" sz="1400" b="1" i="0" u="sng" strike="noStrike" cap="none">
                  <a:solidFill>
                    <a:srgbClr val="FF0000"/>
                  </a:solidFill>
                  <a:latin typeface="Corbel"/>
                  <a:ea typeface="Corbel"/>
                  <a:cs typeface="Corbel"/>
                  <a:sym typeface="Corbel"/>
                </a:rPr>
                <a:t>NOTICE/ACTUAL KNOWLEDGE</a:t>
              </a:r>
              <a:r>
                <a:rPr lang="en-US" sz="1400" b="1" i="0" u="none" strike="noStrike" cap="none">
                  <a:solidFill>
                    <a:srgbClr val="FF0000"/>
                  </a:solidFill>
                  <a:latin typeface="Corbel"/>
                  <a:ea typeface="Corbel"/>
                  <a:cs typeface="Corbel"/>
                  <a:sym typeface="Corbel"/>
                </a:rPr>
                <a:t> </a:t>
              </a:r>
              <a:endParaRPr/>
            </a:p>
            <a:p>
              <a:pPr marL="0" marR="0" lvl="0" indent="0" algn="l" rtl="0">
                <a:lnSpc>
                  <a:spcPct val="90000"/>
                </a:lnSpc>
                <a:spcBef>
                  <a:spcPts val="490"/>
                </a:spcBef>
                <a:spcAft>
                  <a:spcPts val="0"/>
                </a:spcAft>
                <a:buNone/>
              </a:pPr>
              <a:r>
                <a:rPr lang="en-US" sz="1400" b="1" i="0" u="none" strike="noStrike" cap="none">
                  <a:solidFill>
                    <a:schemeClr val="dk1"/>
                  </a:solidFill>
                  <a:latin typeface="Corbel"/>
                  <a:ea typeface="Corbel"/>
                  <a:cs typeface="Corbel"/>
                  <a:sym typeface="Corbel"/>
                </a:rPr>
                <a:t>Either via EMPLOYEE WITNESS, DIRECT STUDENT REPORT, RELIABLE</a:t>
              </a:r>
              <a:endParaRPr/>
            </a:p>
            <a:p>
              <a:pPr marL="0" marR="0" lvl="0" indent="0" algn="l" rtl="0">
                <a:lnSpc>
                  <a:spcPct val="90000"/>
                </a:lnSpc>
                <a:spcBef>
                  <a:spcPts val="490"/>
                </a:spcBef>
                <a:spcAft>
                  <a:spcPts val="0"/>
                </a:spcAft>
                <a:buNone/>
              </a:pPr>
              <a:r>
                <a:rPr lang="en-US" sz="1400" b="1" i="0" u="none" strike="noStrike" cap="none">
                  <a:solidFill>
                    <a:schemeClr val="dk1"/>
                  </a:solidFill>
                  <a:latin typeface="Corbel"/>
                  <a:ea typeface="Corbel"/>
                  <a:cs typeface="Corbel"/>
                  <a:sym typeface="Corbel"/>
                </a:rPr>
                <a:t>THIRD PARTY REPORT</a:t>
              </a:r>
              <a:endParaRPr/>
            </a:p>
          </p:txBody>
        </p:sp>
        <p:sp>
          <p:nvSpPr>
            <p:cNvPr id="188" name="Google Shape;188;p6"/>
            <p:cNvSpPr/>
            <p:nvPr/>
          </p:nvSpPr>
          <p:spPr>
            <a:xfrm>
              <a:off x="2683460" y="2767607"/>
              <a:ext cx="346627" cy="346627"/>
            </a:xfrm>
            <a:prstGeom prst="ellipse">
              <a:avLst/>
            </a:prstGeom>
            <a:gradFill>
              <a:gsLst>
                <a:gs pos="0">
                  <a:srgbClr val="CBB2CB">
                    <a:alpha val="76862"/>
                  </a:srgbClr>
                </a:gs>
                <a:gs pos="100000">
                  <a:srgbClr val="A972A7">
                    <a:alpha val="76862"/>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2856774" y="2940921"/>
              <a:ext cx="1819796" cy="24751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txBox="1"/>
            <p:nvPr/>
          </p:nvSpPr>
          <p:spPr>
            <a:xfrm>
              <a:off x="2856774" y="2940921"/>
              <a:ext cx="1819796" cy="2475140"/>
            </a:xfrm>
            <a:prstGeom prst="rect">
              <a:avLst/>
            </a:prstGeom>
            <a:noFill/>
            <a:ln>
              <a:noFill/>
            </a:ln>
          </p:spPr>
          <p:txBody>
            <a:bodyPr spcFirstLastPara="1" wrap="square" lIns="183650" tIns="0" rIns="0" bIns="0" anchor="t" anchorCtr="0">
              <a:noAutofit/>
            </a:bodyPr>
            <a:lstStyle/>
            <a:p>
              <a:pPr marL="0" marR="0" lvl="0" indent="0" algn="l" rtl="0">
                <a:lnSpc>
                  <a:spcPct val="90000"/>
                </a:lnSpc>
                <a:spcBef>
                  <a:spcPts val="0"/>
                </a:spcBef>
                <a:spcAft>
                  <a:spcPts val="0"/>
                </a:spcAft>
                <a:buNone/>
              </a:pPr>
              <a:r>
                <a:rPr lang="en-US" sz="1400" b="1" i="0" u="sng" strike="noStrike" cap="none" dirty="0">
                  <a:solidFill>
                    <a:srgbClr val="FF0000"/>
                  </a:solidFill>
                  <a:latin typeface="Corbel"/>
                  <a:ea typeface="Corbel"/>
                  <a:cs typeface="Corbel"/>
                  <a:sym typeface="Corbel"/>
                </a:rPr>
                <a:t>DOCUMENTATION</a:t>
              </a:r>
              <a:r>
                <a:rPr lang="en-US" sz="1400" b="0" i="0" u="none" strike="noStrike" cap="none" dirty="0">
                  <a:solidFill>
                    <a:srgbClr val="FF0000"/>
                  </a:solidFill>
                  <a:latin typeface="Corbel"/>
                  <a:ea typeface="Corbel"/>
                  <a:cs typeface="Corbel"/>
                  <a:sym typeface="Corbel"/>
                </a:rPr>
                <a:t>:</a:t>
              </a:r>
              <a:endParaRPr dirty="0"/>
            </a:p>
            <a:p>
              <a:pPr marL="0" marR="0" lvl="0" indent="0" algn="l" rtl="0">
                <a:lnSpc>
                  <a:spcPct val="90000"/>
                </a:lnSpc>
                <a:spcBef>
                  <a:spcPts val="490"/>
                </a:spcBef>
                <a:spcAft>
                  <a:spcPts val="0"/>
                </a:spcAft>
                <a:buNone/>
              </a:pPr>
              <a:r>
                <a:rPr lang="en-US" sz="1400" b="0" i="0" u="none" strike="noStrike" cap="none" dirty="0">
                  <a:solidFill>
                    <a:schemeClr val="dk1"/>
                  </a:solidFill>
                  <a:latin typeface="Corbel"/>
                  <a:ea typeface="Corbel"/>
                  <a:cs typeface="Corbel"/>
                  <a:sym typeface="Corbel"/>
                </a:rPr>
                <a:t>STUDENT CONDUCT FORMS:</a:t>
              </a:r>
              <a:endParaRPr dirty="0"/>
            </a:p>
            <a:p>
              <a:pPr marL="0" marR="0" lvl="0" indent="0" algn="l" rtl="0">
                <a:lnSpc>
                  <a:spcPct val="90000"/>
                </a:lnSpc>
                <a:spcBef>
                  <a:spcPts val="490"/>
                </a:spcBef>
                <a:spcAft>
                  <a:spcPts val="0"/>
                </a:spcAft>
                <a:buNone/>
              </a:pPr>
              <a:r>
                <a:rPr lang="en-US" sz="1400" b="0" i="0" u="none" strike="noStrike" cap="none" dirty="0">
                  <a:solidFill>
                    <a:schemeClr val="dk1"/>
                  </a:solidFill>
                  <a:latin typeface="Corbel"/>
                  <a:ea typeface="Corbel"/>
                  <a:cs typeface="Corbel"/>
                  <a:sym typeface="Corbel"/>
                </a:rPr>
                <a:t>Staff</a:t>
              </a:r>
              <a:endParaRPr dirty="0"/>
            </a:p>
            <a:p>
              <a:pPr marL="0" marR="0" lvl="0" indent="0" algn="l" rtl="0">
                <a:lnSpc>
                  <a:spcPct val="90000"/>
                </a:lnSpc>
                <a:spcBef>
                  <a:spcPts val="490"/>
                </a:spcBef>
                <a:spcAft>
                  <a:spcPts val="0"/>
                </a:spcAft>
                <a:buNone/>
              </a:pPr>
              <a:r>
                <a:rPr lang="en-US" sz="1400" b="0" i="0" u="none" strike="noStrike" cap="none" dirty="0">
                  <a:solidFill>
                    <a:schemeClr val="dk1"/>
                  </a:solidFill>
                  <a:latin typeface="Corbel"/>
                  <a:ea typeface="Corbel"/>
                  <a:cs typeface="Corbel"/>
                  <a:sym typeface="Corbel"/>
                </a:rPr>
                <a:t>Designee</a:t>
              </a:r>
              <a:endParaRPr dirty="0"/>
            </a:p>
            <a:p>
              <a:pPr marL="0" marR="0" lvl="0" indent="0" algn="l" rtl="0">
                <a:lnSpc>
                  <a:spcPct val="90000"/>
                </a:lnSpc>
                <a:spcBef>
                  <a:spcPts val="490"/>
                </a:spcBef>
                <a:spcAft>
                  <a:spcPts val="0"/>
                </a:spcAft>
                <a:buNone/>
              </a:pPr>
              <a:r>
                <a:rPr lang="en-US" sz="1400" b="0" i="0" u="none" strike="noStrike" cap="none" dirty="0">
                  <a:solidFill>
                    <a:schemeClr val="dk1"/>
                  </a:solidFill>
                  <a:latin typeface="Corbel"/>
                  <a:ea typeface="Corbel"/>
                  <a:cs typeface="Corbel"/>
                  <a:sym typeface="Corbel"/>
                </a:rPr>
                <a:t>Building Administrator</a:t>
              </a:r>
              <a:endParaRPr dirty="0"/>
            </a:p>
            <a:p>
              <a:pPr marL="0" marR="0" lvl="0" indent="0" algn="l" rtl="0">
                <a:lnSpc>
                  <a:spcPct val="90000"/>
                </a:lnSpc>
                <a:spcBef>
                  <a:spcPts val="490"/>
                </a:spcBef>
                <a:spcAft>
                  <a:spcPts val="0"/>
                </a:spcAft>
                <a:buNone/>
              </a:pPr>
              <a:endParaRPr sz="1400" b="1" i="0" u="none" strike="noStrike" cap="none" dirty="0">
                <a:solidFill>
                  <a:srgbClr val="FF0000"/>
                </a:solidFill>
                <a:latin typeface="Corbel"/>
                <a:ea typeface="Corbel"/>
                <a:cs typeface="Corbel"/>
                <a:sym typeface="Corbel"/>
              </a:endParaRPr>
            </a:p>
          </p:txBody>
        </p:sp>
        <p:sp>
          <p:nvSpPr>
            <p:cNvPr id="191" name="Google Shape;191;p6"/>
            <p:cNvSpPr/>
            <p:nvPr/>
          </p:nvSpPr>
          <p:spPr>
            <a:xfrm>
              <a:off x="4481592" y="1839294"/>
              <a:ext cx="459282" cy="459282"/>
            </a:xfrm>
            <a:prstGeom prst="ellipse">
              <a:avLst/>
            </a:prstGeom>
            <a:gradFill>
              <a:gsLst>
                <a:gs pos="0">
                  <a:srgbClr val="CBB2CB">
                    <a:alpha val="63137"/>
                  </a:srgbClr>
                </a:gs>
                <a:gs pos="100000">
                  <a:srgbClr val="A972A7">
                    <a:alpha val="63137"/>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4639224" y="2068935"/>
              <a:ext cx="1963815" cy="33471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txBox="1"/>
            <p:nvPr/>
          </p:nvSpPr>
          <p:spPr>
            <a:xfrm>
              <a:off x="4639223" y="1090131"/>
              <a:ext cx="2121447" cy="4325930"/>
            </a:xfrm>
            <a:prstGeom prst="rect">
              <a:avLst/>
            </a:prstGeom>
            <a:noFill/>
            <a:ln>
              <a:noFill/>
            </a:ln>
          </p:spPr>
          <p:txBody>
            <a:bodyPr spcFirstLastPara="1" wrap="square" lIns="243350" tIns="0" rIns="0" bIns="0" anchor="t" anchorCtr="0">
              <a:noAutofit/>
            </a:bodyPr>
            <a:lstStyle/>
            <a:p>
              <a:pPr marL="0" marR="0" lvl="0" indent="0" algn="l" rtl="0">
                <a:lnSpc>
                  <a:spcPct val="90000"/>
                </a:lnSpc>
                <a:spcBef>
                  <a:spcPts val="0"/>
                </a:spcBef>
                <a:spcAft>
                  <a:spcPts val="0"/>
                </a:spcAft>
                <a:buNone/>
              </a:pPr>
              <a:r>
                <a:rPr lang="en-US" sz="1400" b="0" i="0" u="sng" strike="noStrike" cap="none" dirty="0">
                  <a:solidFill>
                    <a:srgbClr val="FF0000"/>
                  </a:solidFill>
                  <a:latin typeface="Corbel"/>
                  <a:ea typeface="Corbel"/>
                  <a:cs typeface="Corbel"/>
                  <a:sym typeface="Corbel"/>
                </a:rPr>
                <a:t>HHB  REFERRAL</a:t>
              </a:r>
              <a:r>
                <a:rPr lang="en-US" dirty="0">
                  <a:solidFill>
                    <a:schemeClr val="dk1"/>
                  </a:solidFill>
                  <a:latin typeface="Corbel"/>
                  <a:ea typeface="Corbel"/>
                  <a:cs typeface="Corbel"/>
                  <a:sym typeface="Corbel"/>
                </a:rPr>
                <a:t> </a:t>
              </a:r>
              <a:r>
                <a:rPr lang="en-US" u="sng" dirty="0">
                  <a:solidFill>
                    <a:schemeClr val="dk1"/>
                  </a:solidFill>
                  <a:latin typeface="Corbel"/>
                  <a:ea typeface="Corbel"/>
                  <a:cs typeface="Corbel"/>
                  <a:sym typeface="Corbel"/>
                </a:rPr>
                <a:t>ROUTES</a:t>
              </a:r>
              <a:endParaRPr u="sng" dirty="0"/>
            </a:p>
            <a:p>
              <a:pPr lvl="0">
                <a:lnSpc>
                  <a:spcPct val="90000"/>
                </a:lnSpc>
                <a:spcBef>
                  <a:spcPts val="490"/>
                </a:spcBef>
              </a:pPr>
              <a:r>
                <a:rPr lang="en-US" sz="1400" b="0" i="0" u="none" strike="noStrike" cap="none" dirty="0">
                  <a:solidFill>
                    <a:schemeClr val="dk1"/>
                  </a:solidFill>
                  <a:latin typeface="Corbel"/>
                  <a:ea typeface="Corbel"/>
                  <a:cs typeface="Corbel"/>
                  <a:sym typeface="Corbel"/>
                </a:rPr>
                <a:t>EITHER </a:t>
              </a:r>
            </a:p>
            <a:p>
              <a:pPr lvl="0">
                <a:lnSpc>
                  <a:spcPct val="90000"/>
                </a:lnSpc>
                <a:spcBef>
                  <a:spcPts val="490"/>
                </a:spcBef>
              </a:pPr>
              <a:r>
                <a:rPr lang="en-US" sz="1400" b="0" i="0" u="none" strike="noStrike" cap="none" dirty="0">
                  <a:solidFill>
                    <a:schemeClr val="dk1"/>
                  </a:solidFill>
                  <a:latin typeface="Corbel"/>
                  <a:ea typeface="Corbel"/>
                  <a:cs typeface="Corbel"/>
                  <a:sym typeface="Corbel"/>
                </a:rPr>
                <a:t>(1)  Reporter </a:t>
              </a:r>
              <a:r>
                <a:rPr lang="en-US" sz="1400" b="0" i="0" u="none" strike="noStrike" cap="none" dirty="0">
                  <a:solidFill>
                    <a:schemeClr val="dk1"/>
                  </a:solidFill>
                  <a:latin typeface="Century Gothic" panose="020B0502020202020204" pitchFamily="34" charset="0"/>
                  <a:ea typeface="Corbel"/>
                  <a:cs typeface="Corbel"/>
                  <a:sym typeface="Corbel"/>
                </a:rPr>
                <a:t>→</a:t>
              </a:r>
              <a:r>
                <a:rPr lang="en-US" sz="1400" b="0" i="0" u="none" strike="noStrike" cap="none" dirty="0">
                  <a:solidFill>
                    <a:schemeClr val="dk1"/>
                  </a:solidFill>
                  <a:latin typeface="Corbel"/>
                  <a:ea typeface="Corbel"/>
                  <a:cs typeface="Corbel"/>
                  <a:sym typeface="Corbel"/>
                </a:rPr>
                <a:t> Staff</a:t>
              </a:r>
              <a:r>
                <a:rPr lang="en-US" dirty="0">
                  <a:solidFill>
                    <a:schemeClr val="dk1"/>
                  </a:solidFill>
                  <a:latin typeface="Century Gothic" panose="020B0502020202020204" pitchFamily="34" charset="0"/>
                  <a:ea typeface="Corbel"/>
                  <a:cs typeface="Corbel"/>
                  <a:sym typeface="Corbel"/>
                </a:rPr>
                <a:t> → Designee</a:t>
              </a:r>
              <a:r>
                <a:rPr lang="en-US" sz="1400" b="0" i="0" u="none" strike="noStrike" cap="none" dirty="0">
                  <a:solidFill>
                    <a:schemeClr val="dk1"/>
                  </a:solidFill>
                  <a:latin typeface="Corbel"/>
                  <a:ea typeface="Corbel"/>
                  <a:cs typeface="Corbel"/>
                  <a:sym typeface="Corbel"/>
                </a:rPr>
                <a:t>, </a:t>
              </a:r>
              <a:r>
                <a:rPr lang="en-US" dirty="0">
                  <a:solidFill>
                    <a:schemeClr val="dk1"/>
                  </a:solidFill>
                  <a:latin typeface="Century Gothic" panose="020B0502020202020204" pitchFamily="34" charset="0"/>
                  <a:ea typeface="Corbel"/>
                  <a:cs typeface="Corbel"/>
                  <a:sym typeface="Corbel"/>
                </a:rPr>
                <a:t>→</a:t>
              </a:r>
              <a:r>
                <a:rPr lang="en-US" sz="1400" b="0" i="0" u="none" strike="noStrike" cap="none" dirty="0">
                  <a:solidFill>
                    <a:schemeClr val="dk1"/>
                  </a:solidFill>
                  <a:latin typeface="Corbel"/>
                  <a:ea typeface="Corbel"/>
                  <a:cs typeface="Corbel"/>
                  <a:sym typeface="Corbel"/>
                </a:rPr>
                <a:t> Building Administrator</a:t>
              </a:r>
              <a:endParaRPr dirty="0"/>
            </a:p>
            <a:p>
              <a:pPr marL="0" marR="0" lvl="0" indent="0" algn="l" rtl="0">
                <a:lnSpc>
                  <a:spcPct val="90000"/>
                </a:lnSpc>
                <a:spcBef>
                  <a:spcPts val="490"/>
                </a:spcBef>
                <a:spcAft>
                  <a:spcPts val="0"/>
                </a:spcAft>
                <a:buNone/>
              </a:pPr>
              <a:r>
                <a:rPr lang="en-US" sz="1400" b="0" i="0" u="none" strike="noStrike" cap="none" dirty="0">
                  <a:solidFill>
                    <a:schemeClr val="dk1"/>
                  </a:solidFill>
                  <a:latin typeface="Corbel"/>
                  <a:ea typeface="Corbel"/>
                  <a:cs typeface="Corbel"/>
                  <a:sym typeface="Corbel"/>
                </a:rPr>
                <a:t>OR</a:t>
              </a:r>
              <a:endParaRPr dirty="0"/>
            </a:p>
            <a:p>
              <a:pPr lvl="0">
                <a:lnSpc>
                  <a:spcPct val="90000"/>
                </a:lnSpc>
                <a:spcBef>
                  <a:spcPts val="490"/>
                </a:spcBef>
              </a:pPr>
              <a:r>
                <a:rPr lang="en-US" sz="1400" b="0" i="0" u="none" strike="noStrike" cap="none" dirty="0">
                  <a:solidFill>
                    <a:schemeClr val="dk1"/>
                  </a:solidFill>
                  <a:latin typeface="Corbel"/>
                  <a:ea typeface="Corbel"/>
                  <a:cs typeface="Corbel"/>
                  <a:sym typeface="Corbel"/>
                </a:rPr>
                <a:t>(2) Reporter</a:t>
              </a:r>
              <a:r>
                <a:rPr lang="en-US" dirty="0">
                  <a:solidFill>
                    <a:schemeClr val="dk1"/>
                  </a:solidFill>
                  <a:latin typeface="Century Gothic" panose="020B0502020202020204" pitchFamily="34" charset="0"/>
                  <a:ea typeface="Corbel"/>
                  <a:cs typeface="Corbel"/>
                  <a:sym typeface="Corbel"/>
                </a:rPr>
                <a:t> → </a:t>
              </a:r>
              <a:r>
                <a:rPr lang="en-US" sz="1400" b="0" i="0" u="none" strike="noStrike" cap="none" dirty="0">
                  <a:solidFill>
                    <a:schemeClr val="dk1"/>
                  </a:solidFill>
                  <a:latin typeface="Corbel"/>
                  <a:ea typeface="Corbel"/>
                  <a:cs typeface="Corbel"/>
                  <a:sym typeface="Corbel"/>
                </a:rPr>
                <a:t>Designee </a:t>
              </a:r>
              <a:r>
                <a:rPr lang="en-US" dirty="0">
                  <a:solidFill>
                    <a:schemeClr val="dk1"/>
                  </a:solidFill>
                  <a:latin typeface="Century Gothic" panose="020B0502020202020204" pitchFamily="34" charset="0"/>
                  <a:ea typeface="Corbel"/>
                  <a:cs typeface="Corbel"/>
                  <a:sym typeface="Corbel"/>
                </a:rPr>
                <a:t>→ </a:t>
              </a:r>
              <a:r>
                <a:rPr lang="en-US" sz="1400" b="0" i="0" u="none" strike="noStrike" cap="none" dirty="0">
                  <a:solidFill>
                    <a:schemeClr val="dk1"/>
                  </a:solidFill>
                  <a:latin typeface="Corbel"/>
                  <a:ea typeface="Corbel"/>
                  <a:cs typeface="Corbel"/>
                  <a:sym typeface="Corbel"/>
                </a:rPr>
                <a:t>Building Administrator</a:t>
              </a:r>
              <a:endParaRPr lang="en-US" dirty="0">
                <a:ea typeface="Corbel"/>
              </a:endParaRPr>
            </a:p>
            <a:p>
              <a:pPr lvl="0">
                <a:lnSpc>
                  <a:spcPct val="90000"/>
                </a:lnSpc>
                <a:spcBef>
                  <a:spcPts val="490"/>
                </a:spcBef>
              </a:pPr>
              <a:r>
                <a:rPr lang="en-US" sz="1400" b="0" i="0" u="none" strike="noStrike" cap="none" dirty="0">
                  <a:solidFill>
                    <a:srgbClr val="FF0000"/>
                  </a:solidFill>
                  <a:latin typeface="Corbel"/>
                  <a:ea typeface="Corbel"/>
                  <a:cs typeface="Corbel"/>
                  <a:sym typeface="Corbel"/>
                </a:rPr>
                <a:t>TITLE IX REFERRAL</a:t>
              </a:r>
              <a:r>
                <a:rPr lang="en-US" sz="1400" b="0" i="0" u="none" strike="noStrike" cap="none" dirty="0">
                  <a:solidFill>
                    <a:schemeClr val="dk1"/>
                  </a:solidFill>
                  <a:latin typeface="Corbel"/>
                  <a:ea typeface="Corbel"/>
                  <a:cs typeface="Corbel"/>
                  <a:sym typeface="Corbel"/>
                </a:rPr>
                <a:t> </a:t>
              </a:r>
              <a:r>
                <a:rPr lang="en-US" dirty="0">
                  <a:solidFill>
                    <a:schemeClr val="dk1"/>
                  </a:solidFill>
                  <a:latin typeface="Corbel"/>
                  <a:ea typeface="Corbel"/>
                  <a:cs typeface="Corbel"/>
                  <a:sym typeface="Corbel"/>
                </a:rPr>
                <a:t> </a:t>
              </a:r>
              <a:r>
                <a:rPr lang="en-US" u="sng" dirty="0">
                  <a:solidFill>
                    <a:schemeClr val="dk1"/>
                  </a:solidFill>
                  <a:latin typeface="Corbel"/>
                  <a:ea typeface="Corbel"/>
                  <a:cs typeface="Corbel"/>
                  <a:sym typeface="Corbel"/>
                </a:rPr>
                <a:t>ROUTES</a:t>
              </a:r>
            </a:p>
            <a:p>
              <a:pPr lvl="0">
                <a:lnSpc>
                  <a:spcPct val="90000"/>
                </a:lnSpc>
                <a:spcBef>
                  <a:spcPts val="490"/>
                </a:spcBef>
              </a:pPr>
              <a:r>
                <a:rPr lang="en-US" dirty="0">
                  <a:solidFill>
                    <a:schemeClr val="tx1"/>
                  </a:solidFill>
                  <a:latin typeface="Corbel"/>
                  <a:ea typeface="Corbel"/>
                  <a:cs typeface="Corbel"/>
                  <a:sym typeface="Corbel"/>
                </a:rPr>
                <a:t>Reporter </a:t>
              </a:r>
              <a:r>
                <a:rPr lang="en-US" dirty="0">
                  <a:solidFill>
                    <a:schemeClr val="dk1"/>
                  </a:solidFill>
                  <a:latin typeface="Century Gothic" panose="020B0502020202020204" pitchFamily="34" charset="0"/>
                  <a:ea typeface="Corbel"/>
                  <a:cs typeface="Corbel"/>
                  <a:sym typeface="Corbel"/>
                </a:rPr>
                <a:t>→ ANY SCHOOL EMPLOYEE → ASAP TO TITLE IX COORDINATOR.</a:t>
              </a:r>
              <a:endParaRPr sz="1400" b="0" i="0" u="sng" strike="noStrike" cap="none" dirty="0">
                <a:solidFill>
                  <a:srgbClr val="FF0000"/>
                </a:solidFill>
                <a:latin typeface="Corbel"/>
                <a:ea typeface="Corbel"/>
                <a:cs typeface="Corbel"/>
                <a:sym typeface="Corbel"/>
              </a:endParaRPr>
            </a:p>
          </p:txBody>
        </p:sp>
        <p:sp>
          <p:nvSpPr>
            <p:cNvPr id="194" name="Google Shape;194;p6"/>
            <p:cNvSpPr/>
            <p:nvPr/>
          </p:nvSpPr>
          <p:spPr>
            <a:xfrm>
              <a:off x="6440040" y="1225113"/>
              <a:ext cx="615264" cy="615264"/>
            </a:xfrm>
            <a:prstGeom prst="ellipse">
              <a:avLst/>
            </a:prstGeom>
            <a:gradFill>
              <a:gsLst>
                <a:gs pos="0">
                  <a:srgbClr val="CBB2CB">
                    <a:alpha val="49803"/>
                  </a:srgbClr>
                </a:gs>
                <a:gs pos="100000">
                  <a:srgbClr val="A972A7">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6544119" y="1534027"/>
              <a:ext cx="2226903" cy="3882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txBox="1"/>
            <p:nvPr/>
          </p:nvSpPr>
          <p:spPr>
            <a:xfrm>
              <a:off x="7055304" y="715377"/>
              <a:ext cx="2708616" cy="4700684"/>
            </a:xfrm>
            <a:prstGeom prst="rect">
              <a:avLst/>
            </a:prstGeom>
            <a:noFill/>
            <a:ln>
              <a:noFill/>
            </a:ln>
          </p:spPr>
          <p:txBody>
            <a:bodyPr spcFirstLastPara="1" wrap="square" lIns="326000" tIns="0" rIns="0" bIns="0" anchor="t" anchorCtr="0">
              <a:noAutofit/>
            </a:bodyPr>
            <a:lstStyle/>
            <a:p>
              <a:pPr marL="0" marR="0" lvl="0" indent="0" algn="l" rtl="0">
                <a:lnSpc>
                  <a:spcPct val="90000"/>
                </a:lnSpc>
                <a:spcBef>
                  <a:spcPts val="0"/>
                </a:spcBef>
                <a:spcAft>
                  <a:spcPts val="0"/>
                </a:spcAft>
                <a:buNone/>
              </a:pPr>
              <a:r>
                <a:rPr lang="en-US" sz="1400" b="1" i="0" u="sng" strike="noStrike" cap="none" dirty="0">
                  <a:solidFill>
                    <a:srgbClr val="FF0000"/>
                  </a:solidFill>
                  <a:latin typeface="Corbel"/>
                  <a:ea typeface="Corbel"/>
                  <a:cs typeface="Corbel"/>
                  <a:sym typeface="Corbel"/>
                </a:rPr>
                <a:t>HHB INVESTIGATION STARTED OR NOT?</a:t>
              </a:r>
            </a:p>
            <a:p>
              <a:pPr marL="0" marR="0" lvl="0" indent="0" algn="l" rtl="0">
                <a:lnSpc>
                  <a:spcPct val="90000"/>
                </a:lnSpc>
                <a:spcBef>
                  <a:spcPts val="0"/>
                </a:spcBef>
                <a:spcAft>
                  <a:spcPts val="0"/>
                </a:spcAft>
                <a:buNone/>
              </a:pPr>
              <a:r>
                <a:rPr lang="en-US" b="1" u="sng" dirty="0">
                  <a:solidFill>
                    <a:srgbClr val="FF0000"/>
                  </a:solidFill>
                  <a:latin typeface="Corbel"/>
                  <a:ea typeface="Corbel"/>
                  <a:cs typeface="Corbel"/>
                  <a:sym typeface="Corbel"/>
                </a:rPr>
                <a:t>(IE: </a:t>
              </a:r>
              <a:r>
                <a:rPr lang="en-US" sz="1400" b="1" i="0" u="sng" strike="noStrike" cap="none" dirty="0">
                  <a:solidFill>
                    <a:srgbClr val="FF0000"/>
                  </a:solidFill>
                  <a:latin typeface="Corbel"/>
                  <a:ea typeface="Corbel"/>
                  <a:cs typeface="Corbel"/>
                  <a:sym typeface="Corbel"/>
                </a:rPr>
                <a:t>ACCEPTANCE OR</a:t>
              </a:r>
              <a:endParaRPr dirty="0"/>
            </a:p>
            <a:p>
              <a:pPr marL="0" marR="0" lvl="0" indent="0" algn="l" rtl="0">
                <a:lnSpc>
                  <a:spcPct val="90000"/>
                </a:lnSpc>
                <a:spcBef>
                  <a:spcPts val="490"/>
                </a:spcBef>
                <a:spcAft>
                  <a:spcPts val="0"/>
                </a:spcAft>
                <a:buNone/>
              </a:pPr>
              <a:r>
                <a:rPr lang="en-US" sz="1400" b="1" i="0" u="sng" strike="noStrike" cap="none" dirty="0">
                  <a:solidFill>
                    <a:srgbClr val="FF0000"/>
                  </a:solidFill>
                  <a:latin typeface="Corbel"/>
                  <a:ea typeface="Corbel"/>
                  <a:cs typeface="Corbel"/>
                  <a:sym typeface="Corbel"/>
                </a:rPr>
                <a:t>DECLINATION)</a:t>
              </a:r>
              <a:r>
                <a:rPr lang="en-US" sz="1400" b="0" i="0" u="none" strike="noStrike" cap="none" dirty="0">
                  <a:solidFill>
                    <a:srgbClr val="FF0000"/>
                  </a:solidFill>
                  <a:latin typeface="Corbel"/>
                  <a:ea typeface="Corbel"/>
                  <a:cs typeface="Corbel"/>
                  <a:sym typeface="Corbel"/>
                </a:rPr>
                <a:t>:</a:t>
              </a:r>
              <a:endParaRPr dirty="0"/>
            </a:p>
            <a:p>
              <a:pPr marL="0" marR="0" lvl="0" indent="0" algn="l" rtl="0">
                <a:lnSpc>
                  <a:spcPct val="90000"/>
                </a:lnSpc>
                <a:spcBef>
                  <a:spcPts val="490"/>
                </a:spcBef>
                <a:spcAft>
                  <a:spcPts val="0"/>
                </a:spcAft>
                <a:buNone/>
              </a:pPr>
              <a:r>
                <a:rPr lang="en-US" sz="1400" b="0" i="0" u="none" strike="noStrike" cap="none" dirty="0">
                  <a:solidFill>
                    <a:schemeClr val="dk1"/>
                  </a:solidFill>
                  <a:latin typeface="Corbel"/>
                  <a:ea typeface="Corbel"/>
                  <a:cs typeface="Corbel"/>
                  <a:sym typeface="Corbel"/>
                </a:rPr>
                <a:t>Building Administrator Decides whether or not to OPEN a VT HHB investigation. </a:t>
              </a:r>
            </a:p>
            <a:p>
              <a:pPr marL="0" marR="0" lvl="0" indent="0" algn="l" rtl="0">
                <a:lnSpc>
                  <a:spcPct val="90000"/>
                </a:lnSpc>
                <a:spcBef>
                  <a:spcPts val="490"/>
                </a:spcBef>
                <a:spcAft>
                  <a:spcPts val="0"/>
                </a:spcAft>
                <a:buNone/>
              </a:pPr>
              <a:endParaRPr lang="en-US" dirty="0">
                <a:solidFill>
                  <a:schemeClr val="dk1"/>
                </a:solidFill>
                <a:latin typeface="Corbel"/>
                <a:sym typeface="Corbel"/>
              </a:endParaRPr>
            </a:p>
            <a:p>
              <a:pPr marL="0" marR="0" lvl="0" indent="0" algn="l" rtl="0">
                <a:lnSpc>
                  <a:spcPct val="90000"/>
                </a:lnSpc>
                <a:spcBef>
                  <a:spcPts val="490"/>
                </a:spcBef>
                <a:spcAft>
                  <a:spcPts val="0"/>
                </a:spcAft>
                <a:buNone/>
              </a:pPr>
              <a:r>
                <a:rPr lang="en-US" b="1" u="sng" dirty="0">
                  <a:solidFill>
                    <a:srgbClr val="FF0000"/>
                  </a:solidFill>
                  <a:latin typeface="Corbel"/>
                  <a:sym typeface="Corbel"/>
                </a:rPr>
                <a:t>TITLE IX </a:t>
              </a:r>
            </a:p>
            <a:p>
              <a:pPr marL="0" marR="0" lvl="0" indent="0" algn="l" rtl="0">
                <a:lnSpc>
                  <a:spcPct val="90000"/>
                </a:lnSpc>
                <a:spcBef>
                  <a:spcPts val="490"/>
                </a:spcBef>
                <a:spcAft>
                  <a:spcPts val="0"/>
                </a:spcAft>
                <a:buNone/>
              </a:pPr>
              <a:r>
                <a:rPr lang="en-US" u="sng" dirty="0">
                  <a:solidFill>
                    <a:srgbClr val="FF0000"/>
                  </a:solidFill>
                  <a:latin typeface="Corbel"/>
                  <a:sym typeface="Corbel"/>
                </a:rPr>
                <a:t>Investigation/Grievance Process Triggers?</a:t>
              </a:r>
              <a:endParaRPr lang="en-US" b="1" dirty="0">
                <a:solidFill>
                  <a:srgbClr val="FF0000"/>
                </a:solidFill>
                <a:latin typeface="Corbel"/>
                <a:sym typeface="Corbel"/>
              </a:endParaRPr>
            </a:p>
            <a:p>
              <a:pPr marL="0" marR="0" lvl="0" indent="0" algn="l" rtl="0">
                <a:lnSpc>
                  <a:spcPct val="90000"/>
                </a:lnSpc>
                <a:spcBef>
                  <a:spcPts val="490"/>
                </a:spcBef>
                <a:spcAft>
                  <a:spcPts val="0"/>
                </a:spcAft>
                <a:buNone/>
              </a:pPr>
              <a:r>
                <a:rPr lang="en-US" dirty="0">
                  <a:solidFill>
                    <a:schemeClr val="tx1"/>
                  </a:solidFill>
                  <a:latin typeface="Corbel"/>
                  <a:sym typeface="Corbel"/>
                </a:rPr>
                <a:t>EITHER </a:t>
              </a:r>
            </a:p>
            <a:p>
              <a:pPr marL="0" marR="0" lvl="0" indent="0" algn="l" rtl="0">
                <a:lnSpc>
                  <a:spcPct val="90000"/>
                </a:lnSpc>
                <a:spcBef>
                  <a:spcPts val="490"/>
                </a:spcBef>
                <a:spcAft>
                  <a:spcPts val="0"/>
                </a:spcAft>
                <a:buNone/>
              </a:pPr>
              <a:r>
                <a:rPr lang="en-US" dirty="0">
                  <a:solidFill>
                    <a:schemeClr val="tx1"/>
                  </a:solidFill>
                  <a:latin typeface="Corbel"/>
                  <a:sym typeface="Corbel"/>
                </a:rPr>
                <a:t>Complainant OR </a:t>
              </a:r>
            </a:p>
            <a:p>
              <a:pPr marL="0" marR="0" lvl="0" indent="0" algn="l" rtl="0">
                <a:lnSpc>
                  <a:spcPct val="90000"/>
                </a:lnSpc>
                <a:spcBef>
                  <a:spcPts val="490"/>
                </a:spcBef>
                <a:spcAft>
                  <a:spcPts val="0"/>
                </a:spcAft>
                <a:buNone/>
              </a:pPr>
              <a:r>
                <a:rPr lang="en-US" dirty="0">
                  <a:solidFill>
                    <a:schemeClr val="tx1"/>
                  </a:solidFill>
                  <a:latin typeface="Corbel"/>
                  <a:sym typeface="Corbel"/>
                </a:rPr>
                <a:t>Title IX Coordinator Files “Formal Complaint of Harassment”</a:t>
              </a:r>
              <a:endParaRPr dirty="0">
                <a:solidFill>
                  <a:schemeClr val="tx1"/>
                </a:solidFill>
              </a:endParaRPr>
            </a:p>
            <a:p>
              <a:pPr marL="0" marR="0" lvl="0" indent="0" algn="l" rtl="0">
                <a:lnSpc>
                  <a:spcPct val="90000"/>
                </a:lnSpc>
                <a:spcBef>
                  <a:spcPts val="490"/>
                </a:spcBef>
                <a:spcAft>
                  <a:spcPts val="0"/>
                </a:spcAft>
                <a:buNone/>
              </a:pPr>
              <a:endParaRPr sz="1400" b="0" i="0" u="none" strike="noStrike" cap="none" dirty="0">
                <a:solidFill>
                  <a:schemeClr val="dk1"/>
                </a:solidFill>
                <a:latin typeface="Corbel"/>
                <a:ea typeface="Corbel"/>
                <a:cs typeface="Corbel"/>
                <a:sym typeface="Corbel"/>
              </a:endParaRPr>
            </a:p>
          </p:txBody>
        </p:sp>
      </p:gr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81518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96"/>
          <p:cNvSpPr txBox="1">
            <a:spLocks noGrp="1"/>
          </p:cNvSpPr>
          <p:nvPr>
            <p:ph type="title"/>
          </p:nvPr>
        </p:nvSpPr>
        <p:spPr>
          <a:xfrm>
            <a:off x="1716257" y="141673"/>
            <a:ext cx="9031459" cy="58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orbel"/>
              <a:buNone/>
            </a:pPr>
            <a:r>
              <a:rPr lang="en-US" sz="3959" dirty="0"/>
              <a:t>Bullying Assessment: Slide 4 of 4</a:t>
            </a:r>
            <a:r>
              <a:rPr lang="en-US" b="1" dirty="0">
                <a:solidFill>
                  <a:srgbClr val="D663D2"/>
                </a:solidFill>
              </a:rPr>
              <a:t> NEW!</a:t>
            </a:r>
            <a:r>
              <a:rPr lang="en-US" dirty="0">
                <a:solidFill>
                  <a:srgbClr val="D663D2"/>
                </a:solidFill>
              </a:rPr>
              <a:t> </a:t>
            </a:r>
            <a:endParaRPr dirty="0"/>
          </a:p>
        </p:txBody>
      </p:sp>
      <p:sp>
        <p:nvSpPr>
          <p:cNvPr id="905" name="Google Shape;905;p96"/>
          <p:cNvSpPr txBox="1">
            <a:spLocks noGrp="1"/>
          </p:cNvSpPr>
          <p:nvPr>
            <p:ph idx="1"/>
          </p:nvPr>
        </p:nvSpPr>
        <p:spPr>
          <a:xfrm>
            <a:off x="1561514" y="1051132"/>
            <a:ext cx="10058400" cy="5255700"/>
          </a:xfrm>
          <a:prstGeom prst="rect">
            <a:avLst/>
          </a:prstGeom>
          <a:noFill/>
          <a:ln>
            <a:noFill/>
          </a:ln>
        </p:spPr>
        <p:txBody>
          <a:bodyPr spcFirstLastPara="1" wrap="square" lIns="91425" tIns="45700" rIns="91425" bIns="45700" anchor="t" anchorCtr="0">
            <a:noAutofit/>
          </a:bodyPr>
          <a:lstStyle/>
          <a:p>
            <a:pPr marL="114300" lvl="0" indent="0" algn="l" rtl="0">
              <a:spcBef>
                <a:spcPts val="400"/>
              </a:spcBef>
              <a:spcAft>
                <a:spcPts val="0"/>
              </a:spcAft>
              <a:buSzPts val="2900"/>
              <a:buNone/>
            </a:pPr>
            <a:r>
              <a:rPr lang="en-US" sz="2000" dirty="0"/>
              <a:t>4. IF YOU ANSWERED </a:t>
            </a:r>
            <a:r>
              <a:rPr lang="en-US" sz="2000" u="sng" dirty="0"/>
              <a:t>YES</a:t>
            </a:r>
            <a:r>
              <a:rPr lang="en-US" sz="2000" dirty="0"/>
              <a:t> to Question 1a and 1b, and YES to 2a, 2b, OR 2c, and NO to each of 3(a), 3(b) and 3(c) do you </a:t>
            </a:r>
            <a:r>
              <a:rPr lang="en-US" sz="2000" b="1" dirty="0"/>
              <a:t>reasonably believe </a:t>
            </a:r>
            <a:r>
              <a:rPr lang="en-US" sz="2000" dirty="0"/>
              <a:t>the accused student’s behavior </a:t>
            </a:r>
            <a:r>
              <a:rPr lang="en-US" sz="2000" b="1" dirty="0"/>
              <a:t>MIGHT HAVE  posed a </a:t>
            </a:r>
            <a:r>
              <a:rPr lang="en-US" sz="2000" b="1" u="sng" dirty="0"/>
              <a:t>clear and substantial interference with the victim/complainant student’s right to access educational programs</a:t>
            </a:r>
            <a:r>
              <a:rPr lang="en-US" sz="2000" b="1" dirty="0"/>
              <a:t>?</a:t>
            </a:r>
            <a:r>
              <a:rPr lang="en-US" sz="2000" dirty="0"/>
              <a:t> </a:t>
            </a:r>
            <a:endParaRPr dirty="0"/>
          </a:p>
          <a:p>
            <a:pPr marL="114300" lvl="0" indent="0" algn="l" rtl="0">
              <a:spcBef>
                <a:spcPts val="1000"/>
              </a:spcBef>
              <a:spcAft>
                <a:spcPts val="0"/>
              </a:spcAft>
              <a:buSzPts val="2900"/>
              <a:buNone/>
            </a:pPr>
            <a:r>
              <a:rPr lang="en-US" sz="2000" dirty="0"/>
              <a:t>	Yes ____ No ______  </a:t>
            </a:r>
            <a:endParaRPr dirty="0"/>
          </a:p>
          <a:p>
            <a:pPr marL="114300" lvl="0" indent="0" algn="l" rtl="0">
              <a:spcBef>
                <a:spcPts val="1000"/>
              </a:spcBef>
              <a:spcAft>
                <a:spcPts val="0"/>
              </a:spcAft>
              <a:buSzPts val="2900"/>
              <a:buNone/>
            </a:pPr>
            <a:r>
              <a:rPr lang="en-US" sz="2000" dirty="0"/>
              <a:t> </a:t>
            </a:r>
            <a:endParaRPr dirty="0"/>
          </a:p>
          <a:p>
            <a:pPr marL="114300" lvl="0" indent="0" algn="l" rtl="0">
              <a:spcBef>
                <a:spcPts val="1000"/>
              </a:spcBef>
              <a:spcAft>
                <a:spcPts val="0"/>
              </a:spcAft>
              <a:buSzPts val="2900"/>
              <a:buNone/>
            </a:pPr>
            <a:r>
              <a:rPr lang="en-US" sz="2000" u="sng" dirty="0"/>
              <a:t>IF YOU ANSWERED YES to Question 1a and 1b, and YES to 2a, 2b, OR 2c, and answered “YES” to any of the above questions (3(a),3(b) OR 3(c), </a:t>
            </a:r>
            <a:r>
              <a:rPr lang="en-US" sz="2000" dirty="0"/>
              <a:t>you likely have REASONABLE BELIEF that the alleged conduct MIGHT be bullying and SHOULD BE INVESTIGATED to determine whether it is a violation of the Bullying definition HHB Policy.</a:t>
            </a:r>
            <a:endParaRPr sz="2000" dirty="0"/>
          </a:p>
          <a:p>
            <a:pPr marL="114300" lvl="0" indent="0" algn="l" rtl="0">
              <a:spcBef>
                <a:spcPts val="1000"/>
              </a:spcBef>
              <a:spcAft>
                <a:spcPts val="0"/>
              </a:spcAft>
              <a:buSzPts val="2900"/>
              <a:buNone/>
            </a:pPr>
            <a:r>
              <a:rPr lang="en-US" sz="2000" dirty="0"/>
              <a:t> </a:t>
            </a:r>
            <a:r>
              <a:rPr lang="en-US" sz="2000" u="sng" dirty="0"/>
              <a:t>IF YOU ANSWERED YES to Question 1a and 1b, and YES to 2a, 2b, OR 2c, and answered “NO” to questions (3(a),3(b) OR 3(c), AND “NO” to 4</a:t>
            </a:r>
            <a:r>
              <a:rPr lang="en-US" sz="2000" dirty="0"/>
              <a:t>, you probably do not have reasonable belief sufficient to support the opening of an investigation at this time into a bullying violation. (Be sure you still review and consider other HHB definitions to see whether it may violate another part of the policy.) </a:t>
            </a:r>
            <a:endParaRPr dirty="0"/>
          </a:p>
          <a:p>
            <a:pPr marL="45720" lvl="0" indent="0" algn="l" rtl="0">
              <a:lnSpc>
                <a:spcPct val="80000"/>
              </a:lnSpc>
              <a:spcBef>
                <a:spcPts val="1000"/>
              </a:spcBef>
              <a:spcAft>
                <a:spcPts val="600"/>
              </a:spcAft>
              <a:buSzPts val="2000"/>
              <a:buNone/>
            </a:pPr>
            <a:endParaRPr sz="2000" dirty="0">
              <a:solidFill>
                <a:schemeClr val="dk1"/>
              </a:solidFill>
            </a:endParaRPr>
          </a:p>
        </p:txBody>
      </p:sp>
      <p:sp>
        <p:nvSpPr>
          <p:cNvPr id="906" name="Google Shape;906;p96"/>
          <p:cNvSpPr txBox="1">
            <a:spLocks noGrp="1"/>
          </p:cNvSpPr>
          <p:nvPr>
            <p:ph type="ftr" sz="quarte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14"/>
          <p:cNvSpPr txBox="1">
            <a:spLocks noGrp="1"/>
          </p:cNvSpPr>
          <p:nvPr>
            <p:ph type="title"/>
          </p:nvPr>
        </p:nvSpPr>
        <p:spPr>
          <a:xfrm>
            <a:off x="427038" y="222250"/>
            <a:ext cx="10423525" cy="56197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563">
                <a:solidFill>
                  <a:schemeClr val="dk1"/>
                </a:solidFill>
                <a:latin typeface="Calibri"/>
                <a:ea typeface="Calibri"/>
                <a:cs typeface="Calibri"/>
                <a:sym typeface="Calibri"/>
              </a:rPr>
              <a:t>Hazing (VT HHB Policy IV.(H.) Definition)</a:t>
            </a:r>
            <a:endParaRPr sz="3959">
              <a:solidFill>
                <a:schemeClr val="dk1"/>
              </a:solidFill>
              <a:latin typeface="Calibri"/>
              <a:ea typeface="Calibri"/>
              <a:cs typeface="Calibri"/>
              <a:sym typeface="Calibri"/>
            </a:endParaRPr>
          </a:p>
        </p:txBody>
      </p:sp>
      <p:sp>
        <p:nvSpPr>
          <p:cNvPr id="1034" name="Google Shape;1034;p114"/>
          <p:cNvSpPr txBox="1">
            <a:spLocks noGrp="1"/>
          </p:cNvSpPr>
          <p:nvPr>
            <p:ph idx="1"/>
          </p:nvPr>
        </p:nvSpPr>
        <p:spPr>
          <a:xfrm>
            <a:off x="1519312" y="784225"/>
            <a:ext cx="10672688" cy="5913438"/>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2590"/>
              <a:buFont typeface="Arial"/>
              <a:buNone/>
            </a:pPr>
            <a:r>
              <a:rPr lang="en-US" sz="2590">
                <a:solidFill>
                  <a:schemeClr val="dk1"/>
                </a:solidFill>
                <a:latin typeface="Calibri"/>
                <a:ea typeface="Calibri"/>
                <a:cs typeface="Calibri"/>
                <a:sym typeface="Calibri"/>
              </a:rPr>
              <a:t>Any intentional, knowing or reckless act committed by a student*, whether individually or in concert with others, against another student: In connection with pledging, being initiated into, affiliating with, holding office in, or maintaining membership in any organization which is affiliated with the educational institution: and (1) </a:t>
            </a:r>
            <a:r>
              <a:rPr lang="en-US" sz="2590" b="1">
                <a:solidFill>
                  <a:schemeClr val="dk1"/>
                </a:solidFill>
                <a:latin typeface="Calibri"/>
                <a:ea typeface="Calibri"/>
                <a:cs typeface="Calibri"/>
                <a:sym typeface="Calibri"/>
              </a:rPr>
              <a:t>which is intended to have the effect of, or should reasonably be expected to have the effect of, endangering the mental or physical health of the student.</a:t>
            </a:r>
            <a:endParaRPr sz="2800">
              <a:solidFill>
                <a:schemeClr val="dk1"/>
              </a:solidFill>
              <a:latin typeface="Calibri"/>
              <a:ea typeface="Calibri"/>
              <a:cs typeface="Calibri"/>
              <a:sym typeface="Calibri"/>
            </a:endParaRPr>
          </a:p>
          <a:p>
            <a:pPr marL="0" lvl="0" indent="0" algn="l" rtl="0">
              <a:lnSpc>
                <a:spcPct val="80000"/>
              </a:lnSpc>
              <a:spcBef>
                <a:spcPts val="1118"/>
              </a:spcBef>
              <a:spcAft>
                <a:spcPts val="0"/>
              </a:spcAft>
              <a:buSzPts val="2590"/>
              <a:buFont typeface="Arial"/>
              <a:buNone/>
            </a:pPr>
            <a:r>
              <a:rPr lang="en-US" sz="2590" i="1">
                <a:solidFill>
                  <a:schemeClr val="dk1"/>
                </a:solidFill>
                <a:latin typeface="Calibri"/>
                <a:ea typeface="Calibri"/>
                <a:cs typeface="Calibri"/>
                <a:sym typeface="Calibri"/>
              </a:rPr>
              <a:t>Hazing shall not include any activity or conduct that furthers legitimate curricular, extra curricular, or military training program goals, provided that:</a:t>
            </a:r>
            <a:endParaRPr sz="2800">
              <a:solidFill>
                <a:schemeClr val="dk1"/>
              </a:solidFill>
              <a:latin typeface="Calibri"/>
              <a:ea typeface="Calibri"/>
              <a:cs typeface="Calibri"/>
              <a:sym typeface="Calibri"/>
            </a:endParaRPr>
          </a:p>
          <a:p>
            <a:pPr marL="228600" lvl="0" indent="-228600" algn="l" rtl="0">
              <a:lnSpc>
                <a:spcPct val="80000"/>
              </a:lnSpc>
              <a:spcBef>
                <a:spcPts val="1118"/>
              </a:spcBef>
              <a:spcAft>
                <a:spcPts val="0"/>
              </a:spcAft>
              <a:buSzPts val="2590"/>
              <a:buFont typeface="Arial"/>
              <a:buAutoNum type="arabicParenR"/>
            </a:pPr>
            <a:r>
              <a:rPr lang="en-US" sz="2590" i="1">
                <a:solidFill>
                  <a:schemeClr val="dk1"/>
                </a:solidFill>
                <a:latin typeface="Calibri"/>
                <a:ea typeface="Calibri"/>
                <a:cs typeface="Calibri"/>
                <a:sym typeface="Calibri"/>
              </a:rPr>
              <a:t>The goals are approved by the educational institution; and</a:t>
            </a:r>
            <a:endParaRPr sz="2800">
              <a:solidFill>
                <a:schemeClr val="dk1"/>
              </a:solidFill>
              <a:latin typeface="Calibri"/>
              <a:ea typeface="Calibri"/>
              <a:cs typeface="Calibri"/>
              <a:sym typeface="Calibri"/>
            </a:endParaRPr>
          </a:p>
          <a:p>
            <a:pPr marL="228600" lvl="0" indent="-228600" algn="l" rtl="0">
              <a:lnSpc>
                <a:spcPct val="80000"/>
              </a:lnSpc>
              <a:spcBef>
                <a:spcPts val="1118"/>
              </a:spcBef>
              <a:spcAft>
                <a:spcPts val="0"/>
              </a:spcAft>
              <a:buSzPts val="2590"/>
              <a:buFont typeface="Arial"/>
              <a:buAutoNum type="arabicParenR"/>
            </a:pPr>
            <a:r>
              <a:rPr lang="en-US" sz="2590" i="1">
                <a:solidFill>
                  <a:schemeClr val="dk1"/>
                </a:solidFill>
                <a:latin typeface="Calibri"/>
                <a:ea typeface="Calibri"/>
                <a:cs typeface="Calibri"/>
                <a:sym typeface="Calibri"/>
              </a:rPr>
              <a:t>The activity or conduct furthers the goals in a manner that is appropriate, contemplated by the educational institution, and normal and customary for similar programs at other educational institutions.</a:t>
            </a:r>
            <a:endParaRPr sz="2800">
              <a:solidFill>
                <a:schemeClr val="dk1"/>
              </a:solidFill>
              <a:latin typeface="Calibri"/>
              <a:ea typeface="Calibri"/>
              <a:cs typeface="Calibri"/>
              <a:sym typeface="Calibri"/>
            </a:endParaRPr>
          </a:p>
          <a:p>
            <a:pPr marL="0" lvl="0" indent="0" algn="l" rtl="0">
              <a:lnSpc>
                <a:spcPct val="80000"/>
              </a:lnSpc>
              <a:spcBef>
                <a:spcPts val="1118"/>
              </a:spcBef>
              <a:spcAft>
                <a:spcPts val="0"/>
              </a:spcAft>
              <a:buSzPts val="2590"/>
              <a:buFont typeface="Arial"/>
              <a:buNone/>
            </a:pPr>
            <a:r>
              <a:rPr lang="en-US" sz="2590">
                <a:solidFill>
                  <a:schemeClr val="dk1"/>
                </a:solidFill>
                <a:latin typeface="Calibri"/>
                <a:ea typeface="Calibri"/>
                <a:cs typeface="Calibri"/>
                <a:sym typeface="Calibri"/>
              </a:rPr>
              <a:t>*</a:t>
            </a:r>
            <a:r>
              <a:rPr lang="en-US" sz="1295">
                <a:solidFill>
                  <a:schemeClr val="dk1"/>
                </a:solidFill>
                <a:latin typeface="Calibri"/>
                <a:ea typeface="Calibri"/>
                <a:cs typeface="Calibri"/>
                <a:sym typeface="Calibri"/>
              </a:rPr>
              <a:t>Student means: Any person who (A) Is registered in or in attendance at an educational institution; (B) has been accepted for admission at the educational institution where the hazing incident occurs; or (c) intends to attend an educational institution during any of its regular sessions after an official academic break.</a:t>
            </a:r>
            <a:endParaRPr sz="2800">
              <a:solidFill>
                <a:schemeClr val="dk1"/>
              </a:solidFill>
              <a:latin typeface="Calibri"/>
              <a:ea typeface="Calibri"/>
              <a:cs typeface="Calibri"/>
              <a:sym typeface="Calibri"/>
            </a:endParaRPr>
          </a:p>
        </p:txBody>
      </p:sp>
      <p:sp>
        <p:nvSpPr>
          <p:cNvPr id="1035" name="Google Shape;1035;p114"/>
          <p:cNvSpPr txBox="1">
            <a:spLocks noGrp="1"/>
          </p:cNvSpPr>
          <p:nvPr>
            <p:ph type="ftr" sz="quarter" idx="11"/>
          </p:nvPr>
        </p:nvSpPr>
        <p:spPr>
          <a:xfrm>
            <a:off x="1519312" y="6358597"/>
            <a:ext cx="9983712" cy="33906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b="0" i="0" u="none" strike="noStrike" cap="none">
                <a:solidFill>
                  <a:srgbClr val="888888"/>
                </a:solidFill>
                <a:latin typeface="Calibri"/>
                <a:ea typeface="Calibri"/>
                <a:cs typeface="Calibri"/>
                <a:sym typeface="Calibri"/>
              </a:rPr>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15"/>
          <p:cNvSpPr txBox="1">
            <a:spLocks noGrp="1"/>
          </p:cNvSpPr>
          <p:nvPr>
            <p:ph type="title"/>
          </p:nvPr>
        </p:nvSpPr>
        <p:spPr>
          <a:xfrm>
            <a:off x="1341120" y="85459"/>
            <a:ext cx="9509760" cy="5042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563" dirty="0"/>
              <a:t>Hazing Assessment Slide 1 of 2</a:t>
            </a:r>
            <a:endParaRPr sz="3600" dirty="0"/>
          </a:p>
        </p:txBody>
      </p:sp>
      <p:sp>
        <p:nvSpPr>
          <p:cNvPr id="1041" name="Google Shape;1041;p115"/>
          <p:cNvSpPr txBox="1">
            <a:spLocks noGrp="1"/>
          </p:cNvSpPr>
          <p:nvPr>
            <p:ph idx="1"/>
          </p:nvPr>
        </p:nvSpPr>
        <p:spPr>
          <a:xfrm>
            <a:off x="1505243" y="589659"/>
            <a:ext cx="9528517" cy="5571990"/>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292"/>
              </a:spcBef>
              <a:spcAft>
                <a:spcPts val="0"/>
              </a:spcAft>
              <a:buSzPts val="2120"/>
              <a:buNone/>
            </a:pPr>
            <a:r>
              <a:rPr lang="en-US" sz="1462" dirty="0"/>
              <a:t>INTAKE ONLY:</a:t>
            </a:r>
          </a:p>
          <a:p>
            <a:pPr marL="114300" lvl="0" indent="0" algn="l" rtl="0">
              <a:lnSpc>
                <a:spcPct val="80000"/>
              </a:lnSpc>
              <a:spcBef>
                <a:spcPts val="292"/>
              </a:spcBef>
              <a:spcAft>
                <a:spcPts val="0"/>
              </a:spcAft>
              <a:buSzPts val="2120"/>
              <a:buNone/>
            </a:pPr>
            <a:r>
              <a:rPr lang="en-US" sz="1462" dirty="0"/>
              <a:t> Do you, as Building Administrator, reasonably believe the allegations constitute conduct by a Student that MAY be</a:t>
            </a:r>
          </a:p>
          <a:p>
            <a:pPr marL="114300" lvl="0" indent="0" algn="l" rtl="0">
              <a:lnSpc>
                <a:spcPct val="80000"/>
              </a:lnSpc>
              <a:spcBef>
                <a:spcPts val="292"/>
              </a:spcBef>
              <a:spcAft>
                <a:spcPts val="0"/>
              </a:spcAft>
              <a:buSzPts val="2120"/>
              <a:buNone/>
            </a:pPr>
            <a:endParaRPr lang="en-US" sz="1462" dirty="0"/>
          </a:p>
          <a:p>
            <a:pPr marL="114300" lvl="0" indent="0" algn="l" rtl="0">
              <a:lnSpc>
                <a:spcPct val="80000"/>
              </a:lnSpc>
              <a:spcBef>
                <a:spcPts val="292"/>
              </a:spcBef>
              <a:spcAft>
                <a:spcPts val="0"/>
              </a:spcAft>
              <a:buSzPts val="2120"/>
              <a:buNone/>
            </a:pPr>
            <a:r>
              <a:rPr lang="en-US" sz="1462" dirty="0"/>
              <a:t>1.an </a:t>
            </a:r>
            <a:r>
              <a:rPr lang="en-US" sz="1462" u="sng" dirty="0"/>
              <a:t>intentional</a:t>
            </a:r>
            <a:r>
              <a:rPr lang="en-US" sz="1462" dirty="0"/>
              <a:t>, </a:t>
            </a:r>
            <a:r>
              <a:rPr lang="en-US" sz="1462" u="sng" dirty="0"/>
              <a:t>knowing</a:t>
            </a:r>
            <a:r>
              <a:rPr lang="en-US" sz="1462" dirty="0"/>
              <a:t> OR </a:t>
            </a:r>
            <a:r>
              <a:rPr lang="en-US" sz="1462" u="sng" dirty="0"/>
              <a:t>reckless</a:t>
            </a:r>
            <a:r>
              <a:rPr lang="en-US" sz="1462" dirty="0"/>
              <a:t> act intended to have the effect of endangering the mental health of the victim/complainant student? Yes ____ </a:t>
            </a:r>
            <a:r>
              <a:rPr lang="en-US" sz="1462" dirty="0">
                <a:solidFill>
                  <a:schemeClr val="tx1"/>
                </a:solidFill>
              </a:rPr>
              <a:t>No </a:t>
            </a:r>
            <a:r>
              <a:rPr lang="en-US" sz="1462" b="1" u="sng" dirty="0">
                <a:solidFill>
                  <a:schemeClr val="tx1"/>
                </a:solidFill>
              </a:rPr>
              <a:t>___</a:t>
            </a:r>
            <a:endParaRPr sz="1462" dirty="0">
              <a:solidFill>
                <a:schemeClr val="tx1"/>
              </a:solidFill>
            </a:endParaRPr>
          </a:p>
          <a:p>
            <a:pPr marL="114300" lvl="0" indent="0" algn="l" rtl="0">
              <a:lnSpc>
                <a:spcPct val="80000"/>
              </a:lnSpc>
              <a:spcBef>
                <a:spcPts val="892"/>
              </a:spcBef>
              <a:spcAft>
                <a:spcPts val="0"/>
              </a:spcAft>
              <a:buSzPts val="2120"/>
              <a:buNone/>
            </a:pPr>
            <a:r>
              <a:rPr lang="en-US" sz="1462" dirty="0">
                <a:solidFill>
                  <a:schemeClr val="tx1"/>
                </a:solidFill>
              </a:rPr>
              <a:t> </a:t>
            </a:r>
            <a:endParaRPr dirty="0">
              <a:solidFill>
                <a:schemeClr val="tx1"/>
              </a:solidFill>
            </a:endParaRPr>
          </a:p>
          <a:p>
            <a:pPr marL="114300" lvl="0" indent="0" algn="l" rtl="0">
              <a:lnSpc>
                <a:spcPct val="80000"/>
              </a:lnSpc>
              <a:spcBef>
                <a:spcPts val="892"/>
              </a:spcBef>
              <a:spcAft>
                <a:spcPts val="0"/>
              </a:spcAft>
              <a:buSzPts val="2120"/>
              <a:buNone/>
            </a:pPr>
            <a:r>
              <a:rPr lang="en-US" sz="1462" dirty="0">
                <a:solidFill>
                  <a:schemeClr val="tx1"/>
                </a:solidFill>
              </a:rPr>
              <a:t>2.an </a:t>
            </a:r>
            <a:r>
              <a:rPr lang="en-US" sz="1462" u="sng" dirty="0">
                <a:solidFill>
                  <a:schemeClr val="tx1"/>
                </a:solidFill>
              </a:rPr>
              <a:t>intentional</a:t>
            </a:r>
            <a:r>
              <a:rPr lang="en-US" sz="1462" dirty="0">
                <a:solidFill>
                  <a:schemeClr val="tx1"/>
                </a:solidFill>
              </a:rPr>
              <a:t>, </a:t>
            </a:r>
            <a:r>
              <a:rPr lang="en-US" sz="1462" u="sng" dirty="0">
                <a:solidFill>
                  <a:schemeClr val="tx1"/>
                </a:solidFill>
              </a:rPr>
              <a:t>knowing</a:t>
            </a:r>
            <a:r>
              <a:rPr lang="en-US" sz="1462" dirty="0">
                <a:solidFill>
                  <a:schemeClr val="tx1"/>
                </a:solidFill>
              </a:rPr>
              <a:t> OR </a:t>
            </a:r>
            <a:r>
              <a:rPr lang="en-US" sz="1462" u="sng" dirty="0">
                <a:solidFill>
                  <a:schemeClr val="tx1"/>
                </a:solidFill>
              </a:rPr>
              <a:t>reckless</a:t>
            </a:r>
            <a:r>
              <a:rPr lang="en-US" sz="1462" dirty="0">
                <a:solidFill>
                  <a:schemeClr val="tx1"/>
                </a:solidFill>
              </a:rPr>
              <a:t> act intended to have the effect of endangering the physical health of the victim/complainant student? Yes ____ No _</a:t>
            </a:r>
            <a:r>
              <a:rPr lang="en-US" sz="1462" b="1" u="sng" dirty="0">
                <a:solidFill>
                  <a:schemeClr val="tx1"/>
                </a:solidFill>
              </a:rPr>
              <a:t>___</a:t>
            </a:r>
            <a:endParaRPr sz="1462" dirty="0">
              <a:solidFill>
                <a:schemeClr val="tx1"/>
              </a:solidFill>
            </a:endParaRPr>
          </a:p>
          <a:p>
            <a:pPr marL="114300" lvl="0" indent="0" algn="l" rtl="0">
              <a:lnSpc>
                <a:spcPct val="80000"/>
              </a:lnSpc>
              <a:spcBef>
                <a:spcPts val="892"/>
              </a:spcBef>
              <a:spcAft>
                <a:spcPts val="0"/>
              </a:spcAft>
              <a:buSzPts val="2120"/>
              <a:buNone/>
            </a:pPr>
            <a:endParaRPr sz="1462" dirty="0">
              <a:solidFill>
                <a:schemeClr val="tx1"/>
              </a:solidFill>
            </a:endParaRPr>
          </a:p>
          <a:p>
            <a:pPr marL="114300" lvl="0" indent="0" algn="l" rtl="0">
              <a:lnSpc>
                <a:spcPct val="80000"/>
              </a:lnSpc>
              <a:spcBef>
                <a:spcPts val="892"/>
              </a:spcBef>
              <a:spcAft>
                <a:spcPts val="0"/>
              </a:spcAft>
              <a:buSzPts val="2120"/>
              <a:buNone/>
            </a:pPr>
            <a:r>
              <a:rPr lang="en-US" sz="1462" dirty="0">
                <a:solidFill>
                  <a:schemeClr val="tx1"/>
                </a:solidFill>
              </a:rPr>
              <a:t>3. an </a:t>
            </a:r>
            <a:r>
              <a:rPr lang="en-US" sz="1462" u="sng" dirty="0">
                <a:solidFill>
                  <a:schemeClr val="tx1"/>
                </a:solidFill>
              </a:rPr>
              <a:t>intentional</a:t>
            </a:r>
            <a:r>
              <a:rPr lang="en-US" sz="1462" dirty="0">
                <a:solidFill>
                  <a:schemeClr val="tx1"/>
                </a:solidFill>
              </a:rPr>
              <a:t>, </a:t>
            </a:r>
            <a:r>
              <a:rPr lang="en-US" sz="1462" u="sng" dirty="0">
                <a:solidFill>
                  <a:schemeClr val="tx1"/>
                </a:solidFill>
              </a:rPr>
              <a:t>knowing</a:t>
            </a:r>
            <a:r>
              <a:rPr lang="en-US" sz="1462" dirty="0">
                <a:solidFill>
                  <a:schemeClr val="tx1"/>
                </a:solidFill>
              </a:rPr>
              <a:t> OR </a:t>
            </a:r>
            <a:r>
              <a:rPr lang="en-US" sz="1462" u="sng" dirty="0">
                <a:solidFill>
                  <a:schemeClr val="tx1"/>
                </a:solidFill>
              </a:rPr>
              <a:t>reckless</a:t>
            </a:r>
            <a:r>
              <a:rPr lang="en-US" sz="1462" dirty="0">
                <a:solidFill>
                  <a:schemeClr val="tx1"/>
                </a:solidFill>
              </a:rPr>
              <a:t> act that should reasonably be expected to have the effect of endangering the mental health of the victim/complainant student? Yes ____ No ______  </a:t>
            </a:r>
            <a:r>
              <a:rPr lang="en-US" sz="1462" dirty="0"/>
              <a:t/>
            </a:r>
            <a:br>
              <a:rPr lang="en-US" sz="1462" dirty="0"/>
            </a:br>
            <a:endParaRPr sz="1462" dirty="0"/>
          </a:p>
          <a:p>
            <a:pPr marL="114300" lvl="0" indent="0" algn="l" rtl="0">
              <a:lnSpc>
                <a:spcPct val="80000"/>
              </a:lnSpc>
              <a:spcBef>
                <a:spcPts val="892"/>
              </a:spcBef>
              <a:spcAft>
                <a:spcPts val="0"/>
              </a:spcAft>
              <a:buSzPts val="2120"/>
              <a:buNone/>
            </a:pPr>
            <a:r>
              <a:rPr lang="en-US" sz="1462" dirty="0"/>
              <a:t>4. an </a:t>
            </a:r>
            <a:r>
              <a:rPr lang="en-US" sz="1462" u="sng" dirty="0"/>
              <a:t>intentional</a:t>
            </a:r>
            <a:r>
              <a:rPr lang="en-US" sz="1462" dirty="0"/>
              <a:t>, </a:t>
            </a:r>
            <a:r>
              <a:rPr lang="en-US" sz="1462" u="sng" dirty="0"/>
              <a:t>knowing</a:t>
            </a:r>
            <a:r>
              <a:rPr lang="en-US" sz="1462" dirty="0"/>
              <a:t> OR </a:t>
            </a:r>
            <a:r>
              <a:rPr lang="en-US" sz="1462" u="sng" dirty="0"/>
              <a:t>reckless</a:t>
            </a:r>
            <a:r>
              <a:rPr lang="en-US" sz="1462" dirty="0"/>
              <a:t> act that should reasonably be expected to have the effect of endangering the physical health of the victim/complainant student? Yes ____ No ______  </a:t>
            </a:r>
            <a:br>
              <a:rPr lang="en-US" sz="1462" dirty="0"/>
            </a:br>
            <a:endParaRPr sz="1462" dirty="0"/>
          </a:p>
          <a:p>
            <a:pPr marL="114300" lvl="0" indent="0" algn="l" rtl="0">
              <a:lnSpc>
                <a:spcPct val="80000"/>
              </a:lnSpc>
              <a:spcBef>
                <a:spcPts val="892"/>
              </a:spcBef>
              <a:spcAft>
                <a:spcPts val="0"/>
              </a:spcAft>
              <a:buSzPts val="2120"/>
              <a:buNone/>
            </a:pPr>
            <a:r>
              <a:rPr lang="en-US" sz="1462" dirty="0"/>
              <a:t>If you answered “NO” to all of the above the conduct is not a violation of the Hazing definition of Policy and </a:t>
            </a:r>
            <a:r>
              <a:rPr lang="en-US" sz="1462" u="sng" dirty="0"/>
              <a:t>no investigation of HAZING is required</a:t>
            </a:r>
            <a:r>
              <a:rPr lang="en-US" sz="1462" dirty="0"/>
              <a:t>. (Be sure you still review and consider other HHB definitions to see whether it may still violate Policy).</a:t>
            </a:r>
            <a:endParaRPr dirty="0"/>
          </a:p>
          <a:p>
            <a:pPr marL="114300" lvl="0" indent="0" algn="l" rtl="0">
              <a:lnSpc>
                <a:spcPct val="80000"/>
              </a:lnSpc>
              <a:spcBef>
                <a:spcPts val="892"/>
              </a:spcBef>
              <a:spcAft>
                <a:spcPts val="0"/>
              </a:spcAft>
              <a:buSzPts val="2120"/>
              <a:buNone/>
            </a:pPr>
            <a:r>
              <a:rPr lang="en-US" sz="1462" dirty="0"/>
              <a:t> </a:t>
            </a:r>
            <a:endParaRPr dirty="0"/>
          </a:p>
          <a:p>
            <a:pPr marL="114300" lvl="0" indent="0" algn="l" rtl="0">
              <a:lnSpc>
                <a:spcPct val="80000"/>
              </a:lnSpc>
              <a:spcBef>
                <a:spcPts val="892"/>
              </a:spcBef>
              <a:spcAft>
                <a:spcPts val="0"/>
              </a:spcAft>
              <a:buSzPts val="2120"/>
              <a:buNone/>
            </a:pPr>
            <a:r>
              <a:rPr lang="en-US" sz="1462" dirty="0"/>
              <a:t>If you answered “YES” to ANY of the above, the conduct MAY REQUIRE AN INVESTIGATION of HAZING. Continue on to the next slide/questions.</a:t>
            </a:r>
            <a:endParaRPr dirty="0"/>
          </a:p>
          <a:p>
            <a:pPr marL="45720" lvl="0" indent="0" algn="l" rtl="0">
              <a:lnSpc>
                <a:spcPct val="100000"/>
              </a:lnSpc>
              <a:spcBef>
                <a:spcPts val="600"/>
              </a:spcBef>
              <a:spcAft>
                <a:spcPts val="0"/>
              </a:spcAft>
              <a:buClr>
                <a:schemeClr val="dk1"/>
              </a:buClr>
              <a:buSzPts val="2170"/>
              <a:buNone/>
            </a:pPr>
            <a:endParaRPr sz="942" dirty="0"/>
          </a:p>
        </p:txBody>
      </p:sp>
      <p:sp>
        <p:nvSpPr>
          <p:cNvPr id="1042" name="Google Shape;1042;p115"/>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16"/>
          <p:cNvSpPr txBox="1">
            <a:spLocks noGrp="1"/>
          </p:cNvSpPr>
          <p:nvPr>
            <p:ph type="title"/>
          </p:nvPr>
        </p:nvSpPr>
        <p:spPr>
          <a:xfrm>
            <a:off x="1341120" y="85459"/>
            <a:ext cx="9509760" cy="5042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563" dirty="0"/>
              <a:t>Hazing Assessment Slide 2 of 2</a:t>
            </a:r>
            <a:endParaRPr sz="3600" dirty="0"/>
          </a:p>
        </p:txBody>
      </p:sp>
      <p:sp>
        <p:nvSpPr>
          <p:cNvPr id="1048" name="Google Shape;1048;p116"/>
          <p:cNvSpPr txBox="1">
            <a:spLocks noGrp="1"/>
          </p:cNvSpPr>
          <p:nvPr>
            <p:ph idx="1"/>
          </p:nvPr>
        </p:nvSpPr>
        <p:spPr>
          <a:xfrm>
            <a:off x="1631852" y="589660"/>
            <a:ext cx="10300318" cy="5766690"/>
          </a:xfrm>
          <a:prstGeom prst="rect">
            <a:avLst/>
          </a:prstGeom>
          <a:noFill/>
          <a:ln>
            <a:noFill/>
          </a:ln>
        </p:spPr>
        <p:txBody>
          <a:bodyPr spcFirstLastPara="1" wrap="square" lIns="91425" tIns="45700" rIns="91425" bIns="45700" anchor="t" anchorCtr="0">
            <a:normAutofit/>
          </a:bodyPr>
          <a:lstStyle/>
          <a:p>
            <a:pPr marL="114300" lvl="0" indent="0">
              <a:lnSpc>
                <a:spcPct val="80000"/>
              </a:lnSpc>
              <a:spcBef>
                <a:spcPts val="292"/>
              </a:spcBef>
              <a:buSzPts val="2120"/>
              <a:buNone/>
            </a:pPr>
            <a:r>
              <a:rPr lang="en-US" sz="1400" dirty="0"/>
              <a:t>INTAKE ONLY:</a:t>
            </a:r>
          </a:p>
          <a:p>
            <a:pPr marL="114300" lvl="0" indent="0">
              <a:lnSpc>
                <a:spcPct val="80000"/>
              </a:lnSpc>
              <a:spcBef>
                <a:spcPts val="292"/>
              </a:spcBef>
              <a:buSzPts val="2120"/>
              <a:buNone/>
            </a:pPr>
            <a:r>
              <a:rPr lang="en-US" sz="1400" dirty="0"/>
              <a:t>Do you, as Building Administrator, reasonably believe the allegations constitute conduct by a Student that MAY be</a:t>
            </a:r>
          </a:p>
          <a:p>
            <a:pPr marL="114300" lvl="0" indent="0" algn="l" rtl="0">
              <a:lnSpc>
                <a:spcPct val="80000"/>
              </a:lnSpc>
              <a:spcBef>
                <a:spcPts val="879"/>
              </a:spcBef>
              <a:spcAft>
                <a:spcPts val="0"/>
              </a:spcAft>
              <a:buSzPts val="2023"/>
              <a:buNone/>
            </a:pPr>
            <a:r>
              <a:rPr lang="en-US" sz="1395" dirty="0"/>
              <a:t>5. in connection with pledging in any organization which is affiliated with the educational institution? </a:t>
            </a:r>
          </a:p>
          <a:p>
            <a:pPr marL="114300" lvl="0" indent="0" algn="l" rtl="0">
              <a:lnSpc>
                <a:spcPct val="80000"/>
              </a:lnSpc>
              <a:spcBef>
                <a:spcPts val="879"/>
              </a:spcBef>
              <a:spcAft>
                <a:spcPts val="0"/>
              </a:spcAft>
              <a:buSzPts val="2023"/>
              <a:buNone/>
            </a:pPr>
            <a:r>
              <a:rPr lang="en-US" sz="1395" dirty="0"/>
              <a:t>Yes ____ No _</a:t>
            </a:r>
            <a:r>
              <a:rPr lang="en-US" sz="1395" b="1" u="sng" dirty="0">
                <a:solidFill>
                  <a:schemeClr val="tx1"/>
                </a:solidFill>
              </a:rPr>
              <a:t>_</a:t>
            </a:r>
            <a:r>
              <a:rPr lang="en-US" sz="1395" dirty="0">
                <a:solidFill>
                  <a:schemeClr val="tx1"/>
                </a:solidFill>
              </a:rPr>
              <a:t> </a:t>
            </a:r>
            <a:r>
              <a:rPr lang="en-US" sz="1395" dirty="0"/>
              <a:t/>
            </a:r>
            <a:br>
              <a:rPr lang="en-US" sz="1395" dirty="0"/>
            </a:br>
            <a:endParaRPr sz="1395" dirty="0"/>
          </a:p>
          <a:p>
            <a:pPr marL="114300" lvl="0" indent="0" algn="l" rtl="0">
              <a:lnSpc>
                <a:spcPct val="80000"/>
              </a:lnSpc>
              <a:spcBef>
                <a:spcPts val="879"/>
              </a:spcBef>
              <a:spcAft>
                <a:spcPts val="0"/>
              </a:spcAft>
              <a:buSzPts val="2023"/>
              <a:buNone/>
            </a:pPr>
            <a:r>
              <a:rPr lang="en-US" sz="1395" dirty="0"/>
              <a:t>6. in connection with being initiated into any organization which is affiliated with the educational institution? </a:t>
            </a:r>
          </a:p>
          <a:p>
            <a:pPr marL="114300" lvl="0" indent="0" algn="l" rtl="0">
              <a:lnSpc>
                <a:spcPct val="80000"/>
              </a:lnSpc>
              <a:spcBef>
                <a:spcPts val="879"/>
              </a:spcBef>
              <a:spcAft>
                <a:spcPts val="0"/>
              </a:spcAft>
              <a:buSzPts val="2023"/>
              <a:buNone/>
            </a:pPr>
            <a:r>
              <a:rPr lang="en-US" sz="1395" dirty="0"/>
              <a:t>Yes ____ </a:t>
            </a:r>
            <a:r>
              <a:rPr lang="en-US" sz="1395" dirty="0">
                <a:solidFill>
                  <a:schemeClr val="tx1"/>
                </a:solidFill>
              </a:rPr>
              <a:t>No _</a:t>
            </a:r>
            <a:r>
              <a:rPr lang="en-US" sz="1395" b="1" u="sng" dirty="0">
                <a:solidFill>
                  <a:schemeClr val="tx1"/>
                </a:solidFill>
              </a:rPr>
              <a:t>__</a:t>
            </a:r>
            <a:r>
              <a:rPr lang="en-US" sz="1395" dirty="0">
                <a:solidFill>
                  <a:schemeClr val="tx1"/>
                </a:solidFill>
              </a:rPr>
              <a:t/>
            </a:r>
            <a:br>
              <a:rPr lang="en-US" sz="1395" dirty="0">
                <a:solidFill>
                  <a:schemeClr val="tx1"/>
                </a:solidFill>
              </a:rPr>
            </a:br>
            <a:endParaRPr sz="1395" dirty="0">
              <a:solidFill>
                <a:schemeClr val="tx1"/>
              </a:solidFill>
            </a:endParaRPr>
          </a:p>
          <a:p>
            <a:pPr marL="114300" lvl="0" indent="0" algn="l" rtl="0">
              <a:lnSpc>
                <a:spcPct val="80000"/>
              </a:lnSpc>
              <a:spcBef>
                <a:spcPts val="879"/>
              </a:spcBef>
              <a:spcAft>
                <a:spcPts val="0"/>
              </a:spcAft>
              <a:buSzPts val="2023"/>
              <a:buNone/>
            </a:pPr>
            <a:r>
              <a:rPr lang="en-US" sz="1395" dirty="0">
                <a:solidFill>
                  <a:schemeClr val="tx1"/>
                </a:solidFill>
              </a:rPr>
              <a:t>7. in connection with affiliating with any organization which is affiliated with the educational institution? </a:t>
            </a:r>
            <a:endParaRPr sz="1395" dirty="0">
              <a:solidFill>
                <a:schemeClr val="tx1"/>
              </a:solidFill>
            </a:endParaRPr>
          </a:p>
          <a:p>
            <a:pPr marL="114300" lvl="0" indent="0" algn="l" rtl="0">
              <a:lnSpc>
                <a:spcPct val="80000"/>
              </a:lnSpc>
              <a:spcBef>
                <a:spcPts val="879"/>
              </a:spcBef>
              <a:spcAft>
                <a:spcPts val="0"/>
              </a:spcAft>
              <a:buSzPts val="2023"/>
              <a:buNone/>
            </a:pPr>
            <a:r>
              <a:rPr lang="en-US" sz="1395" dirty="0">
                <a:solidFill>
                  <a:schemeClr val="tx1"/>
                </a:solidFill>
              </a:rPr>
              <a:t>Yes </a:t>
            </a:r>
            <a:r>
              <a:rPr lang="en-US" sz="1395" b="1" u="sng" dirty="0">
                <a:solidFill>
                  <a:schemeClr val="tx1"/>
                </a:solidFill>
              </a:rPr>
              <a:t>___</a:t>
            </a:r>
            <a:r>
              <a:rPr lang="en-US" sz="1395" dirty="0">
                <a:solidFill>
                  <a:schemeClr val="tx1"/>
                </a:solidFill>
              </a:rPr>
              <a:t> No ______  </a:t>
            </a:r>
            <a:br>
              <a:rPr lang="en-US" sz="1395" dirty="0">
                <a:solidFill>
                  <a:schemeClr val="tx1"/>
                </a:solidFill>
              </a:rPr>
            </a:br>
            <a:endParaRPr sz="1395" dirty="0">
              <a:solidFill>
                <a:schemeClr val="tx1"/>
              </a:solidFill>
            </a:endParaRPr>
          </a:p>
          <a:p>
            <a:pPr marL="114300" lvl="0" indent="0" algn="l" rtl="0">
              <a:lnSpc>
                <a:spcPct val="80000"/>
              </a:lnSpc>
              <a:spcBef>
                <a:spcPts val="879"/>
              </a:spcBef>
              <a:spcAft>
                <a:spcPts val="0"/>
              </a:spcAft>
              <a:buSzPts val="2023"/>
              <a:buNone/>
            </a:pPr>
            <a:r>
              <a:rPr lang="en-US" sz="1395" dirty="0">
                <a:solidFill>
                  <a:schemeClr val="tx1"/>
                </a:solidFill>
              </a:rPr>
              <a:t>8. in connection with holding office in in any organization which is affiliated with the educational institution? </a:t>
            </a:r>
          </a:p>
          <a:p>
            <a:pPr marL="114300" lvl="0" indent="0" algn="l" rtl="0">
              <a:lnSpc>
                <a:spcPct val="80000"/>
              </a:lnSpc>
              <a:spcBef>
                <a:spcPts val="879"/>
              </a:spcBef>
              <a:spcAft>
                <a:spcPts val="0"/>
              </a:spcAft>
              <a:buSzPts val="2023"/>
              <a:buNone/>
            </a:pPr>
            <a:r>
              <a:rPr lang="en-US" sz="1395" dirty="0">
                <a:solidFill>
                  <a:schemeClr val="tx1"/>
                </a:solidFill>
              </a:rPr>
              <a:t>Yes ____ No _</a:t>
            </a:r>
            <a:r>
              <a:rPr lang="en-US" sz="1395" b="1" u="sng" dirty="0">
                <a:solidFill>
                  <a:schemeClr val="tx1"/>
                </a:solidFill>
              </a:rPr>
              <a:t>___</a:t>
            </a:r>
            <a:r>
              <a:rPr lang="en-US" sz="1395" dirty="0"/>
              <a:t/>
            </a:r>
            <a:br>
              <a:rPr lang="en-US" sz="1395" dirty="0"/>
            </a:br>
            <a:endParaRPr sz="1395" dirty="0"/>
          </a:p>
          <a:p>
            <a:pPr marL="114300" lvl="0" indent="0" algn="l" rtl="0">
              <a:lnSpc>
                <a:spcPct val="80000"/>
              </a:lnSpc>
              <a:spcBef>
                <a:spcPts val="879"/>
              </a:spcBef>
              <a:spcAft>
                <a:spcPts val="0"/>
              </a:spcAft>
              <a:buSzPts val="2023"/>
              <a:buNone/>
            </a:pPr>
            <a:r>
              <a:rPr lang="en-US" sz="1395" dirty="0"/>
              <a:t>9. in connection with maintaining membership in any organization which is affiliated with the educational institution? Yes ____ No ______  </a:t>
            </a:r>
            <a:endParaRPr dirty="0"/>
          </a:p>
          <a:p>
            <a:pPr marL="114300" lvl="0" indent="0" algn="l" rtl="0">
              <a:lnSpc>
                <a:spcPct val="80000"/>
              </a:lnSpc>
              <a:spcBef>
                <a:spcPts val="879"/>
              </a:spcBef>
              <a:spcAft>
                <a:spcPts val="0"/>
              </a:spcAft>
              <a:buSzPts val="2023"/>
              <a:buNone/>
            </a:pPr>
            <a:r>
              <a:rPr lang="en-US" sz="1395" dirty="0"/>
              <a:t> </a:t>
            </a:r>
            <a:endParaRPr dirty="0"/>
          </a:p>
          <a:p>
            <a:pPr marL="114300" lvl="0" indent="0" algn="l" rtl="0">
              <a:lnSpc>
                <a:spcPct val="80000"/>
              </a:lnSpc>
              <a:spcBef>
                <a:spcPts val="879"/>
              </a:spcBef>
              <a:spcAft>
                <a:spcPts val="0"/>
              </a:spcAft>
              <a:buSzPts val="2023"/>
              <a:buNone/>
            </a:pPr>
            <a:r>
              <a:rPr lang="en-US" sz="1395" u="sng" dirty="0">
                <a:solidFill>
                  <a:srgbClr val="FF0000"/>
                </a:solidFill>
              </a:rPr>
              <a:t>If you “YES” to  ANY of questions 5-9 listed above, and answered “YES” to any of questions 1 through 4</a:t>
            </a:r>
            <a:r>
              <a:rPr lang="en-US" sz="1395" dirty="0">
                <a:solidFill>
                  <a:srgbClr val="FF0000"/>
                </a:solidFill>
              </a:rPr>
              <a:t>, you likely have REASONABLE BELIEF of conduct which MIGHT violate hazing sufficient to support an investigation under the Hazing policy.</a:t>
            </a:r>
          </a:p>
          <a:p>
            <a:pPr marL="114300" lvl="0" indent="0" algn="l" rtl="0">
              <a:lnSpc>
                <a:spcPct val="80000"/>
              </a:lnSpc>
              <a:spcBef>
                <a:spcPts val="879"/>
              </a:spcBef>
              <a:spcAft>
                <a:spcPts val="0"/>
              </a:spcAft>
              <a:buSzPts val="2023"/>
              <a:buNone/>
            </a:pPr>
            <a:r>
              <a:rPr lang="en-US" sz="1395" u="sng" dirty="0"/>
              <a:t>If you answered “NO” to  ALL of questions 5-9 listed above, and answered “YES” to any of questions 1 through </a:t>
            </a:r>
            <a:r>
              <a:rPr lang="en-US" sz="1395" dirty="0"/>
              <a:t>4, you do not have reasonable belief of conduct that MIGHT constitute HAZING and therefore do no need to initiate a hazing investigation.  (Be sure you still review and consider other HHB definitions to  consider whether an investigation under another policy definition is required.) </a:t>
            </a:r>
            <a:endParaRPr dirty="0"/>
          </a:p>
          <a:p>
            <a:pPr marL="45720" lvl="0" indent="0" algn="l" rtl="0">
              <a:lnSpc>
                <a:spcPct val="100000"/>
              </a:lnSpc>
              <a:spcBef>
                <a:spcPts val="879"/>
              </a:spcBef>
              <a:spcAft>
                <a:spcPts val="0"/>
              </a:spcAft>
              <a:buSzPts val="2170"/>
              <a:buNone/>
            </a:pPr>
            <a:endParaRPr sz="1395" dirty="0"/>
          </a:p>
          <a:p>
            <a:pPr marL="45720" lvl="0" indent="0" algn="l" rtl="0">
              <a:lnSpc>
                <a:spcPct val="100000"/>
              </a:lnSpc>
              <a:spcBef>
                <a:spcPts val="879"/>
              </a:spcBef>
              <a:spcAft>
                <a:spcPts val="600"/>
              </a:spcAft>
              <a:buSzPts val="2170"/>
              <a:buNone/>
            </a:pPr>
            <a:endParaRPr sz="1395" dirty="0"/>
          </a:p>
        </p:txBody>
      </p:sp>
      <p:sp>
        <p:nvSpPr>
          <p:cNvPr id="1049" name="Google Shape;1049;p116"/>
          <p:cNvSpPr txBox="1">
            <a:spLocks noGrp="1"/>
          </p:cNvSpPr>
          <p:nvPr>
            <p:ph type="ftr" sz="quarte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000"/>
              <a:buFont typeface="Corbel"/>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23"/>
          <p:cNvSpPr txBox="1">
            <a:spLocks noGrp="1"/>
          </p:cNvSpPr>
          <p:nvPr>
            <p:ph type="title"/>
          </p:nvPr>
        </p:nvSpPr>
        <p:spPr>
          <a:xfrm>
            <a:off x="3000375" y="165100"/>
            <a:ext cx="8596313" cy="8397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4400"/>
              <a:buFont typeface="Calibri"/>
              <a:buNone/>
            </a:pPr>
            <a:r>
              <a:rPr lang="en-US" sz="4400">
                <a:latin typeface="Calibri"/>
                <a:ea typeface="Calibri"/>
                <a:cs typeface="Calibri"/>
                <a:sym typeface="Calibri"/>
              </a:rPr>
              <a:t>Retaliation (Model Policy IV.(L). </a:t>
            </a:r>
            <a:endParaRPr/>
          </a:p>
        </p:txBody>
      </p:sp>
      <p:sp>
        <p:nvSpPr>
          <p:cNvPr id="1101" name="Google Shape;1101;p123"/>
          <p:cNvSpPr txBox="1">
            <a:spLocks noGrp="1"/>
          </p:cNvSpPr>
          <p:nvPr>
            <p:ph idx="1"/>
          </p:nvPr>
        </p:nvSpPr>
        <p:spPr>
          <a:xfrm>
            <a:off x="1463040" y="1312863"/>
            <a:ext cx="10564837" cy="48244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590"/>
              <a:buFont typeface="Arial"/>
              <a:buNone/>
            </a:pPr>
            <a:r>
              <a:rPr lang="en-US" sz="2590" u="sng">
                <a:solidFill>
                  <a:schemeClr val="dk1"/>
                </a:solidFill>
                <a:latin typeface="Calibri"/>
                <a:ea typeface="Calibri"/>
                <a:cs typeface="Calibri"/>
                <a:sym typeface="Calibri"/>
              </a:rPr>
              <a:t>Prohibited Conduct</a:t>
            </a:r>
            <a:r>
              <a:rPr lang="en-US" sz="2590">
                <a:solidFill>
                  <a:schemeClr val="dk1"/>
                </a:solidFill>
                <a:latin typeface="Calibri"/>
                <a:ea typeface="Calibri"/>
                <a:cs typeface="Calibri"/>
                <a:sym typeface="Calibri"/>
              </a:rPr>
              <a:t>: </a:t>
            </a:r>
            <a:r>
              <a:rPr lang="en-US" sz="2590">
                <a:solidFill>
                  <a:schemeClr val="accent4"/>
                </a:solidFill>
                <a:latin typeface="Calibri"/>
                <a:ea typeface="Calibri"/>
                <a:cs typeface="Calibri"/>
                <a:sym typeface="Calibri"/>
              </a:rPr>
              <a:t>Retaliation is any adverse action by any persons (STAFF OR STUDENT) against a (student). </a:t>
            </a:r>
            <a:endParaRPr sz="2800">
              <a:solidFill>
                <a:schemeClr val="accent4"/>
              </a:solidFill>
              <a:latin typeface="Calibri"/>
              <a:ea typeface="Calibri"/>
              <a:cs typeface="Calibri"/>
              <a:sym typeface="Calibri"/>
            </a:endParaRPr>
          </a:p>
          <a:p>
            <a:pPr marL="685800" lvl="1" indent="-228600" algn="l" rtl="0">
              <a:spcBef>
                <a:spcPts val="1044"/>
              </a:spcBef>
              <a:spcAft>
                <a:spcPts val="0"/>
              </a:spcAft>
              <a:buSzPts val="2220"/>
              <a:buFont typeface="Arial"/>
              <a:buChar char="•"/>
            </a:pPr>
            <a:r>
              <a:rPr lang="en-US" sz="2220" u="sng">
                <a:solidFill>
                  <a:schemeClr val="dk1"/>
                </a:solidFill>
                <a:latin typeface="Calibri"/>
                <a:ea typeface="Calibri"/>
                <a:cs typeface="Calibri"/>
                <a:sym typeface="Calibri"/>
              </a:rPr>
              <a:t>By Staff</a:t>
            </a:r>
            <a:r>
              <a:rPr lang="en-US" sz="2220">
                <a:solidFill>
                  <a:schemeClr val="dk1"/>
                </a:solidFill>
                <a:latin typeface="Calibri"/>
                <a:ea typeface="Calibri"/>
                <a:cs typeface="Calibri"/>
                <a:sym typeface="Calibri"/>
              </a:rPr>
              <a:t>: An adverse action may include “</a:t>
            </a:r>
            <a:r>
              <a:rPr lang="en-US" sz="2220" b="1">
                <a:solidFill>
                  <a:schemeClr val="accent4"/>
                </a:solidFill>
                <a:latin typeface="Calibri"/>
                <a:ea typeface="Calibri"/>
                <a:cs typeface="Calibri"/>
                <a:sym typeface="Calibri"/>
              </a:rPr>
              <a:t>conduct by a school employee directed at a student in the form of intimidation or reprisal</a:t>
            </a:r>
            <a:r>
              <a:rPr lang="en-US" sz="2220">
                <a:solidFill>
                  <a:schemeClr val="dk1"/>
                </a:solidFill>
                <a:latin typeface="Calibri"/>
                <a:ea typeface="Calibri"/>
                <a:cs typeface="Calibri"/>
                <a:sym typeface="Calibri"/>
              </a:rPr>
              <a:t> such as diminishment of grades, suspension, expulsion, change in educational conditions, loss of privileges or benefits, or other unwarranted disciplinary action.” </a:t>
            </a:r>
            <a:endParaRPr sz="2400">
              <a:solidFill>
                <a:schemeClr val="dk1"/>
              </a:solidFill>
              <a:latin typeface="Calibri"/>
              <a:ea typeface="Calibri"/>
              <a:cs typeface="Calibri"/>
              <a:sym typeface="Calibri"/>
            </a:endParaRPr>
          </a:p>
          <a:p>
            <a:pPr marL="685800" lvl="1" indent="-228600" algn="l" rtl="0">
              <a:spcBef>
                <a:spcPts val="1044"/>
              </a:spcBef>
              <a:spcAft>
                <a:spcPts val="0"/>
              </a:spcAft>
              <a:buSzPts val="2220"/>
              <a:buFont typeface="Arial"/>
              <a:buChar char="•"/>
            </a:pPr>
            <a:r>
              <a:rPr lang="en-US" sz="2220" u="sng">
                <a:solidFill>
                  <a:schemeClr val="dk1"/>
                </a:solidFill>
                <a:latin typeface="Calibri"/>
                <a:ea typeface="Calibri"/>
                <a:cs typeface="Calibri"/>
                <a:sym typeface="Calibri"/>
              </a:rPr>
              <a:t>By Student</a:t>
            </a:r>
            <a:r>
              <a:rPr lang="en-US" sz="2220">
                <a:solidFill>
                  <a:schemeClr val="dk1"/>
                </a:solidFill>
                <a:latin typeface="Calibri"/>
                <a:ea typeface="Calibri"/>
                <a:cs typeface="Calibri"/>
                <a:sym typeface="Calibri"/>
              </a:rPr>
              <a:t>: Retaliation may also include conduct by a </a:t>
            </a:r>
            <a:r>
              <a:rPr lang="en-US" sz="2220" u="sng">
                <a:solidFill>
                  <a:schemeClr val="dk1"/>
                </a:solidFill>
                <a:latin typeface="Calibri"/>
                <a:ea typeface="Calibri"/>
                <a:cs typeface="Calibri"/>
                <a:sym typeface="Calibri"/>
              </a:rPr>
              <a:t>student directed at another student </a:t>
            </a:r>
            <a:r>
              <a:rPr lang="en-US" sz="2220">
                <a:solidFill>
                  <a:schemeClr val="dk1"/>
                </a:solidFill>
                <a:latin typeface="Calibri"/>
                <a:ea typeface="Calibri"/>
                <a:cs typeface="Calibri"/>
                <a:sym typeface="Calibri"/>
              </a:rPr>
              <a:t>in the form of </a:t>
            </a:r>
            <a:r>
              <a:rPr lang="en-US" sz="2220">
                <a:solidFill>
                  <a:schemeClr val="accent4"/>
                </a:solidFill>
                <a:latin typeface="Calibri"/>
                <a:ea typeface="Calibri"/>
                <a:cs typeface="Calibri"/>
                <a:sym typeface="Calibri"/>
              </a:rPr>
              <a:t>further harassment intimidation and reprisal.</a:t>
            </a:r>
            <a:endParaRPr sz="2220" u="sng">
              <a:solidFill>
                <a:schemeClr val="accent4"/>
              </a:solidFill>
              <a:latin typeface="Calibri"/>
              <a:ea typeface="Calibri"/>
              <a:cs typeface="Calibri"/>
              <a:sym typeface="Calibri"/>
            </a:endParaRPr>
          </a:p>
          <a:p>
            <a:pPr marL="45720" lvl="0" indent="0" algn="l" rtl="0">
              <a:spcBef>
                <a:spcPts val="1118"/>
              </a:spcBef>
              <a:spcAft>
                <a:spcPts val="0"/>
              </a:spcAft>
              <a:buSzPts val="2590"/>
              <a:buFont typeface="Arial"/>
              <a:buNone/>
            </a:pPr>
            <a:r>
              <a:rPr lang="en-US" sz="2590">
                <a:solidFill>
                  <a:schemeClr val="dk1"/>
                </a:solidFill>
                <a:latin typeface="Calibri"/>
                <a:ea typeface="Calibri"/>
                <a:cs typeface="Calibri"/>
                <a:sym typeface="Calibri"/>
              </a:rPr>
              <a:t>Originally limited to protecting students connected to harassment investigations. In 2015 VT expanded it to protect Vermont students in cases of hazing and bullying as well as harassment cases.</a:t>
            </a:r>
            <a:endParaRPr sz="2590">
              <a:solidFill>
                <a:schemeClr val="dk1"/>
              </a:solidFill>
              <a:latin typeface="Calibri"/>
              <a:ea typeface="Calibri"/>
              <a:cs typeface="Calibri"/>
              <a:sym typeface="Calibri"/>
            </a:endParaRPr>
          </a:p>
          <a:p>
            <a:pPr marL="45720" lvl="0" indent="0" algn="l" rtl="0">
              <a:spcBef>
                <a:spcPts val="1118"/>
              </a:spcBef>
              <a:spcAft>
                <a:spcPts val="0"/>
              </a:spcAft>
              <a:buSzPts val="2590"/>
              <a:buFont typeface="Arial"/>
              <a:buNone/>
            </a:pPr>
            <a:r>
              <a:rPr lang="en-US" sz="2590">
                <a:solidFill>
                  <a:srgbClr val="00B050"/>
                </a:solidFill>
                <a:latin typeface="Calibri"/>
                <a:ea typeface="Calibri"/>
                <a:cs typeface="Calibri"/>
                <a:sym typeface="Calibri"/>
              </a:rPr>
              <a:t>It protects students “who assist() or participate() in an investigation, proceeding or hearing related to the (HHB investigation).</a:t>
            </a:r>
            <a:r>
              <a:rPr lang="en-US" sz="2590">
                <a:solidFill>
                  <a:schemeClr val="dk1"/>
                </a:solidFill>
                <a:latin typeface="Calibri"/>
                <a:ea typeface="Calibri"/>
                <a:cs typeface="Calibri"/>
                <a:sym typeface="Calibri"/>
              </a:rPr>
              <a:t>”</a:t>
            </a:r>
            <a:endParaRPr sz="2590">
              <a:solidFill>
                <a:schemeClr val="dk1"/>
              </a:solidFill>
              <a:latin typeface="Calibri"/>
              <a:ea typeface="Calibri"/>
              <a:cs typeface="Calibri"/>
              <a:sym typeface="Calibri"/>
            </a:endParaRPr>
          </a:p>
          <a:p>
            <a:pPr marL="45720" lvl="0" indent="0" algn="l" rtl="0">
              <a:spcBef>
                <a:spcPts val="1118"/>
              </a:spcBef>
              <a:spcAft>
                <a:spcPts val="0"/>
              </a:spcAft>
              <a:buSzPts val="2590"/>
              <a:buFont typeface="Arial"/>
              <a:buNone/>
            </a:pPr>
            <a:endParaRPr sz="2590">
              <a:solidFill>
                <a:schemeClr val="dk1"/>
              </a:solidFill>
              <a:latin typeface="Calibri"/>
              <a:ea typeface="Calibri"/>
              <a:cs typeface="Calibri"/>
              <a:sym typeface="Calibri"/>
            </a:endParaRPr>
          </a:p>
        </p:txBody>
      </p:sp>
      <p:sp>
        <p:nvSpPr>
          <p:cNvPr id="1102" name="Google Shape;1102;p123"/>
          <p:cNvSpPr txBox="1">
            <a:spLocks noGrp="1"/>
          </p:cNvSpPr>
          <p:nvPr>
            <p:ph type="ftr" sz="quarter" idx="11"/>
          </p:nvPr>
        </p:nvSpPr>
        <p:spPr>
          <a:xfrm>
            <a:off x="2298700" y="6356350"/>
            <a:ext cx="58547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b="0" i="0" u="none" strike="noStrike" cap="none">
                <a:solidFill>
                  <a:srgbClr val="888888"/>
                </a:solidFill>
                <a:latin typeface="Calibri"/>
                <a:ea typeface="Calibri"/>
                <a:cs typeface="Calibri"/>
                <a:sym typeface="Calibri"/>
              </a:rPr>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24"/>
          <p:cNvSpPr txBox="1">
            <a:spLocks noGrp="1"/>
          </p:cNvSpPr>
          <p:nvPr>
            <p:ph type="title"/>
          </p:nvPr>
        </p:nvSpPr>
        <p:spPr>
          <a:xfrm>
            <a:off x="1341120" y="156754"/>
            <a:ext cx="9509760" cy="61830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rbel"/>
              <a:buNone/>
            </a:pPr>
            <a:r>
              <a:rPr lang="en-US" sz="3600" dirty="0"/>
              <a:t>Retaliation Assessment Slide 1 of 5 </a:t>
            </a:r>
            <a:r>
              <a:rPr lang="en-US" sz="3600" b="1" dirty="0">
                <a:solidFill>
                  <a:srgbClr val="FF0000"/>
                </a:solidFill>
              </a:rPr>
              <a:t>NEW!</a:t>
            </a:r>
            <a:endParaRPr sz="3600" dirty="0">
              <a:solidFill>
                <a:srgbClr val="FF0000"/>
              </a:solidFill>
            </a:endParaRPr>
          </a:p>
        </p:txBody>
      </p:sp>
      <p:sp>
        <p:nvSpPr>
          <p:cNvPr id="1108" name="Google Shape;1108;p124"/>
          <p:cNvSpPr txBox="1">
            <a:spLocks noGrp="1"/>
          </p:cNvSpPr>
          <p:nvPr>
            <p:ph idx="1"/>
          </p:nvPr>
        </p:nvSpPr>
        <p:spPr>
          <a:xfrm>
            <a:off x="1491175" y="775064"/>
            <a:ext cx="10700825" cy="5465098"/>
          </a:xfrm>
          <a:prstGeom prst="rect">
            <a:avLst/>
          </a:prstGeom>
          <a:noFill/>
          <a:ln>
            <a:noFill/>
          </a:ln>
        </p:spPr>
        <p:txBody>
          <a:bodyPr spcFirstLastPara="1" wrap="square" lIns="91425" tIns="45700" rIns="91425" bIns="45700" anchor="ctr" anchorCtr="0">
            <a:normAutofit lnSpcReduction="10000"/>
          </a:bodyPr>
          <a:lstStyle/>
          <a:p>
            <a:pPr marL="45720" lvl="0" indent="0" algn="l" rtl="0">
              <a:lnSpc>
                <a:spcPct val="100000"/>
              </a:lnSpc>
              <a:spcBef>
                <a:spcPts val="0"/>
              </a:spcBef>
              <a:spcAft>
                <a:spcPts val="0"/>
              </a:spcAft>
              <a:buSzPts val="2175"/>
              <a:buNone/>
            </a:pPr>
            <a:r>
              <a:rPr lang="en-US" sz="1500" dirty="0"/>
              <a:t>ASSESSMENT ONLY: Do you as Building Administrator reasonably believe the allegations might constitute conduct  by</a:t>
            </a:r>
          </a:p>
          <a:p>
            <a:pPr marL="45720" lvl="0" indent="0" algn="l" rtl="0">
              <a:lnSpc>
                <a:spcPct val="100000"/>
              </a:lnSpc>
              <a:spcBef>
                <a:spcPts val="0"/>
              </a:spcBef>
              <a:spcAft>
                <a:spcPts val="0"/>
              </a:spcAft>
              <a:buSzPts val="2175"/>
              <a:buNone/>
            </a:pPr>
            <a:endParaRPr lang="en-US" sz="1500" dirty="0"/>
          </a:p>
          <a:p>
            <a:pPr marL="45720" lvl="0" indent="0" algn="l" rtl="0">
              <a:lnSpc>
                <a:spcPct val="100000"/>
              </a:lnSpc>
              <a:spcBef>
                <a:spcPts val="0"/>
              </a:spcBef>
              <a:spcAft>
                <a:spcPts val="0"/>
              </a:spcAft>
              <a:buSzPts val="2175"/>
              <a:buNone/>
            </a:pPr>
            <a:r>
              <a:rPr lang="en-US" sz="1500" dirty="0"/>
              <a:t>1. </a:t>
            </a:r>
            <a:r>
              <a:rPr lang="en-US" sz="1500" dirty="0">
                <a:solidFill>
                  <a:schemeClr val="dk1"/>
                </a:solidFill>
              </a:rPr>
              <a:t>a STAFF MEMBER/TEACHER</a:t>
            </a:r>
            <a:r>
              <a:rPr lang="en-US" sz="1500" dirty="0">
                <a:solidFill>
                  <a:srgbClr val="FF0000"/>
                </a:solidFill>
              </a:rPr>
              <a:t>* </a:t>
            </a:r>
            <a:r>
              <a:rPr lang="en-US" sz="1500" dirty="0">
                <a:solidFill>
                  <a:schemeClr val="dk1"/>
                </a:solidFill>
              </a:rPr>
              <a:t>engaged in conduct directed against a complainant/victim student who has </a:t>
            </a:r>
            <a:r>
              <a:rPr lang="en-US" sz="1500" b="1" dirty="0">
                <a:solidFill>
                  <a:schemeClr val="dk1"/>
                </a:solidFill>
              </a:rPr>
              <a:t>filed a complaint of harassment, hazing or </a:t>
            </a:r>
            <a:r>
              <a:rPr lang="en-US" sz="1500" b="1" dirty="0">
                <a:solidFill>
                  <a:schemeClr val="tx1"/>
                </a:solidFill>
              </a:rPr>
              <a:t>bully</a:t>
            </a:r>
            <a:r>
              <a:rPr lang="en-US" sz="1500" dirty="0">
                <a:solidFill>
                  <a:schemeClr val="tx1"/>
                </a:solidFill>
              </a:rPr>
              <a:t>ing? Yes </a:t>
            </a:r>
            <a:r>
              <a:rPr lang="en-US" sz="1500" b="1" u="sng" dirty="0">
                <a:solidFill>
                  <a:schemeClr val="tx1"/>
                </a:solidFill>
              </a:rPr>
              <a:t>____</a:t>
            </a:r>
            <a:r>
              <a:rPr lang="en-US" sz="1500" dirty="0">
                <a:solidFill>
                  <a:schemeClr val="tx1"/>
                </a:solidFill>
              </a:rPr>
              <a:t>No ______  (Explain your answer).</a:t>
            </a:r>
            <a:endParaRPr dirty="0">
              <a:solidFill>
                <a:schemeClr val="tx1"/>
              </a:solidFill>
            </a:endParaRPr>
          </a:p>
          <a:p>
            <a:pPr marL="45720" lvl="0" indent="0" algn="l" rtl="0">
              <a:lnSpc>
                <a:spcPct val="100000"/>
              </a:lnSpc>
              <a:spcBef>
                <a:spcPts val="900"/>
              </a:spcBef>
              <a:spcAft>
                <a:spcPts val="0"/>
              </a:spcAft>
              <a:buSzPts val="2175"/>
              <a:buNone/>
            </a:pPr>
            <a:r>
              <a:rPr lang="en-US" sz="1500" dirty="0">
                <a:solidFill>
                  <a:schemeClr val="tx1"/>
                </a:solidFill>
              </a:rPr>
              <a:t>2(a)Was the alleged conduct intimidation or reprisal such as </a:t>
            </a:r>
            <a:r>
              <a:rPr lang="en-US" sz="1500" b="1" dirty="0">
                <a:solidFill>
                  <a:schemeClr val="tx1"/>
                </a:solidFill>
              </a:rPr>
              <a:t>diminishment of grades</a:t>
            </a:r>
            <a:r>
              <a:rPr lang="en-US" sz="1500" dirty="0">
                <a:solidFill>
                  <a:schemeClr val="tx1"/>
                </a:solidFill>
              </a:rPr>
              <a:t>? Yes ____ No __</a:t>
            </a:r>
            <a:r>
              <a:rPr lang="en-US" sz="1500" b="1" u="sng" dirty="0">
                <a:solidFill>
                  <a:schemeClr val="tx1"/>
                </a:solidFill>
              </a:rPr>
              <a:t>  </a:t>
            </a:r>
            <a:r>
              <a:rPr lang="en-US" sz="1500" dirty="0">
                <a:solidFill>
                  <a:schemeClr val="tx1"/>
                </a:solidFill>
              </a:rPr>
              <a:t>____  (Explain your answer). </a:t>
            </a:r>
            <a:endParaRPr dirty="0">
              <a:solidFill>
                <a:schemeClr val="tx1"/>
              </a:solidFill>
            </a:endParaRPr>
          </a:p>
          <a:p>
            <a:pPr marL="45720" lvl="0" indent="0">
              <a:spcBef>
                <a:spcPts val="900"/>
              </a:spcBef>
              <a:buSzPts val="2175"/>
              <a:buNone/>
            </a:pPr>
            <a:r>
              <a:rPr lang="en-US" sz="1500" dirty="0">
                <a:solidFill>
                  <a:schemeClr val="tx1"/>
                </a:solidFill>
              </a:rPr>
              <a:t>2(b) Was the alleged conduct intimidation or reprisal such as </a:t>
            </a:r>
            <a:r>
              <a:rPr lang="en-US" sz="1500" b="1" dirty="0">
                <a:solidFill>
                  <a:schemeClr val="tx1"/>
                </a:solidFill>
              </a:rPr>
              <a:t>suspension</a:t>
            </a:r>
            <a:r>
              <a:rPr lang="en-US" sz="1500" dirty="0">
                <a:solidFill>
                  <a:schemeClr val="tx1"/>
                </a:solidFill>
              </a:rPr>
              <a:t>? Yes ____ No ___</a:t>
            </a:r>
            <a:r>
              <a:rPr lang="en-US" sz="1500" b="1" u="sng" dirty="0">
                <a:solidFill>
                  <a:schemeClr val="tx1"/>
                </a:solidFill>
              </a:rPr>
              <a:t>  </a:t>
            </a:r>
            <a:r>
              <a:rPr lang="en-US" sz="1500" dirty="0">
                <a:solidFill>
                  <a:schemeClr val="tx1"/>
                </a:solidFill>
              </a:rPr>
              <a:t>___  (Explain your answer).</a:t>
            </a:r>
            <a:endParaRPr sz="1500" dirty="0">
              <a:solidFill>
                <a:schemeClr val="tx1"/>
              </a:solidFill>
            </a:endParaRPr>
          </a:p>
          <a:p>
            <a:pPr marL="45720" lvl="0" indent="0">
              <a:spcBef>
                <a:spcPts val="900"/>
              </a:spcBef>
              <a:buSzPts val="2175"/>
              <a:buNone/>
            </a:pPr>
            <a:r>
              <a:rPr lang="en-US" sz="1500" dirty="0">
                <a:solidFill>
                  <a:schemeClr val="tx1"/>
                </a:solidFill>
              </a:rPr>
              <a:t>2(c) Was the alleged conduct intimidation or reprisal such as change in </a:t>
            </a:r>
            <a:r>
              <a:rPr lang="en-US" sz="1500" b="1" dirty="0">
                <a:solidFill>
                  <a:schemeClr val="tx1"/>
                </a:solidFill>
              </a:rPr>
              <a:t>educational conditions</a:t>
            </a:r>
            <a:r>
              <a:rPr lang="en-US" sz="1500" dirty="0">
                <a:solidFill>
                  <a:schemeClr val="tx1"/>
                </a:solidFill>
              </a:rPr>
              <a:t>? Yes ____ No ___</a:t>
            </a:r>
            <a:r>
              <a:rPr lang="en-US" sz="1500" b="1" u="sng" dirty="0">
                <a:solidFill>
                  <a:schemeClr val="tx1"/>
                </a:solidFill>
              </a:rPr>
              <a:t>  </a:t>
            </a:r>
            <a:r>
              <a:rPr lang="en-US" sz="1500" dirty="0">
                <a:solidFill>
                  <a:schemeClr val="tx1"/>
                </a:solidFill>
              </a:rPr>
              <a:t>___  (Explain your answer).</a:t>
            </a:r>
            <a:endParaRPr sz="1500" dirty="0">
              <a:solidFill>
                <a:schemeClr val="tx1"/>
              </a:solidFill>
            </a:endParaRPr>
          </a:p>
          <a:p>
            <a:pPr marL="45720" lvl="0" indent="0">
              <a:spcBef>
                <a:spcPts val="900"/>
              </a:spcBef>
              <a:buSzPts val="2175"/>
              <a:buNone/>
            </a:pPr>
            <a:r>
              <a:rPr lang="en-US" sz="1500" dirty="0">
                <a:solidFill>
                  <a:schemeClr val="tx1"/>
                </a:solidFill>
              </a:rPr>
              <a:t>2(d) Was the alleged conduct intimidation or reprisal such as </a:t>
            </a:r>
            <a:r>
              <a:rPr lang="en-US" sz="1500" b="1" dirty="0">
                <a:solidFill>
                  <a:schemeClr val="tx1"/>
                </a:solidFill>
              </a:rPr>
              <a:t>loss of privileges</a:t>
            </a:r>
            <a:r>
              <a:rPr lang="en-US" sz="1500" dirty="0">
                <a:solidFill>
                  <a:schemeClr val="tx1"/>
                </a:solidFill>
              </a:rPr>
              <a:t>? Yes _</a:t>
            </a:r>
            <a:r>
              <a:rPr lang="en-US" sz="1500" b="1" u="sng" dirty="0">
                <a:solidFill>
                  <a:schemeClr val="tx1"/>
                </a:solidFill>
              </a:rPr>
              <a:t>  </a:t>
            </a:r>
            <a:r>
              <a:rPr lang="en-US" sz="1500" dirty="0">
                <a:solidFill>
                  <a:schemeClr val="tx1"/>
                </a:solidFill>
              </a:rPr>
              <a:t>___ No ______  (Explain your answer).</a:t>
            </a:r>
            <a:endParaRPr sz="1500" dirty="0">
              <a:solidFill>
                <a:schemeClr val="tx1"/>
              </a:solidFill>
            </a:endParaRPr>
          </a:p>
          <a:p>
            <a:pPr marL="45720" lvl="0" indent="0">
              <a:spcBef>
                <a:spcPts val="900"/>
              </a:spcBef>
              <a:buSzPts val="2175"/>
              <a:buNone/>
            </a:pPr>
            <a:r>
              <a:rPr lang="en-US" sz="1500" dirty="0">
                <a:solidFill>
                  <a:schemeClr val="tx1"/>
                </a:solidFill>
              </a:rPr>
              <a:t>2(e) Was the alleged conduct intimidation or reprisal such as </a:t>
            </a:r>
            <a:r>
              <a:rPr lang="en-US" sz="1500" b="1" dirty="0">
                <a:solidFill>
                  <a:schemeClr val="tx1"/>
                </a:solidFill>
              </a:rPr>
              <a:t>loss of benefits</a:t>
            </a:r>
            <a:r>
              <a:rPr lang="en-US" sz="1500" dirty="0">
                <a:solidFill>
                  <a:schemeClr val="tx1"/>
                </a:solidFill>
              </a:rPr>
              <a:t>? Yes ____ No __</a:t>
            </a:r>
            <a:r>
              <a:rPr lang="en-US" sz="1500" b="1" u="sng" dirty="0">
                <a:solidFill>
                  <a:schemeClr val="tx1"/>
                </a:solidFill>
              </a:rPr>
              <a:t>  </a:t>
            </a:r>
            <a:r>
              <a:rPr lang="en-US" sz="1500" dirty="0">
                <a:solidFill>
                  <a:schemeClr val="tx1"/>
                </a:solidFill>
              </a:rPr>
              <a:t>____  (Explain your answer).</a:t>
            </a:r>
            <a:endParaRPr sz="1500" dirty="0">
              <a:solidFill>
                <a:schemeClr val="tx1"/>
              </a:solidFill>
            </a:endParaRPr>
          </a:p>
          <a:p>
            <a:pPr marL="45720" lvl="0" indent="0">
              <a:spcBef>
                <a:spcPts val="900"/>
              </a:spcBef>
              <a:buSzPts val="2175"/>
              <a:buNone/>
            </a:pPr>
            <a:r>
              <a:rPr lang="en-US" sz="1500" dirty="0">
                <a:solidFill>
                  <a:schemeClr val="tx1"/>
                </a:solidFill>
              </a:rPr>
              <a:t>2(f) Was the alleged conduct intimidation or reprisal such as </a:t>
            </a:r>
            <a:r>
              <a:rPr lang="en-US" sz="1500" b="1" dirty="0">
                <a:solidFill>
                  <a:schemeClr val="tx1"/>
                </a:solidFill>
              </a:rPr>
              <a:t>unwarranted disciplinary action</a:t>
            </a:r>
            <a:r>
              <a:rPr lang="en-US" sz="1500" dirty="0">
                <a:solidFill>
                  <a:schemeClr val="tx1"/>
                </a:solidFill>
              </a:rPr>
              <a:t>? Yes ____ No _</a:t>
            </a:r>
            <a:r>
              <a:rPr lang="en-US" sz="1500" b="1" u="sng" dirty="0">
                <a:solidFill>
                  <a:schemeClr val="tx1"/>
                </a:solidFill>
              </a:rPr>
              <a:t>  </a:t>
            </a:r>
            <a:r>
              <a:rPr lang="en-US" sz="1500" dirty="0">
                <a:solidFill>
                  <a:schemeClr val="tx1"/>
                </a:solidFill>
              </a:rPr>
              <a:t>_____  (Explain your answer).</a:t>
            </a:r>
            <a:endParaRPr dirty="0">
              <a:solidFill>
                <a:schemeClr val="tx1"/>
              </a:solidFill>
            </a:endParaRPr>
          </a:p>
          <a:p>
            <a:pPr marL="45720" lvl="0" indent="0">
              <a:spcBef>
                <a:spcPts val="900"/>
              </a:spcBef>
              <a:buSzPts val="2175"/>
              <a:buNone/>
            </a:pPr>
            <a:r>
              <a:rPr lang="en-US" sz="1500" dirty="0">
                <a:solidFill>
                  <a:schemeClr val="tx1"/>
                </a:solidFill>
              </a:rPr>
              <a:t>2(g) Was the alleged conduct intimidation or reprisal of </a:t>
            </a:r>
            <a:r>
              <a:rPr lang="en-US" sz="1500" b="1" dirty="0">
                <a:solidFill>
                  <a:schemeClr val="tx1"/>
                </a:solidFill>
              </a:rPr>
              <a:t>some other kind not listed above</a:t>
            </a:r>
            <a:r>
              <a:rPr lang="en-US" sz="1500" dirty="0">
                <a:solidFill>
                  <a:schemeClr val="tx1"/>
                </a:solidFill>
              </a:rPr>
              <a:t>? Yes ____ No ___</a:t>
            </a:r>
            <a:r>
              <a:rPr lang="en-US" sz="1500" b="1" u="sng" dirty="0">
                <a:solidFill>
                  <a:schemeClr val="tx1"/>
                </a:solidFill>
              </a:rPr>
              <a:t>  </a:t>
            </a:r>
            <a:r>
              <a:rPr lang="en-US" sz="1500" dirty="0">
                <a:solidFill>
                  <a:schemeClr val="tx1"/>
                </a:solidFill>
              </a:rPr>
              <a:t>___  (</a:t>
            </a:r>
            <a:r>
              <a:rPr lang="en-US" sz="1500" dirty="0"/>
              <a:t>Explain your answer).</a:t>
            </a:r>
            <a:endParaRPr dirty="0"/>
          </a:p>
          <a:p>
            <a:pPr marL="45720" lvl="0" indent="0" algn="l" rtl="0">
              <a:lnSpc>
                <a:spcPct val="100000"/>
              </a:lnSpc>
              <a:spcBef>
                <a:spcPts val="900"/>
              </a:spcBef>
              <a:spcAft>
                <a:spcPts val="0"/>
              </a:spcAft>
              <a:buSzPts val="2175"/>
              <a:buNone/>
            </a:pPr>
            <a:r>
              <a:rPr lang="en-US" sz="1500" u="sng" dirty="0">
                <a:solidFill>
                  <a:srgbClr val="FF0000"/>
                </a:solidFill>
              </a:rPr>
              <a:t>If the accused is a STAFF MEMBER/TEACHER and you answered “YES” to 1, and YES to any of 2(</a:t>
            </a:r>
            <a:r>
              <a:rPr lang="en-US" sz="1500" u="sng" dirty="0" err="1">
                <a:solidFill>
                  <a:srgbClr val="FF0000"/>
                </a:solidFill>
              </a:rPr>
              <a:t>a,b,c,d,e,f</a:t>
            </a:r>
            <a:r>
              <a:rPr lang="en-US" sz="1500" u="sng" dirty="0">
                <a:solidFill>
                  <a:srgbClr val="FF0000"/>
                </a:solidFill>
              </a:rPr>
              <a:t> OR g), </a:t>
            </a:r>
            <a:r>
              <a:rPr lang="en-US" sz="1500" dirty="0">
                <a:solidFill>
                  <a:srgbClr val="FF0000"/>
                </a:solidFill>
              </a:rPr>
              <a:t>you likely have reasonable belief that the allegations MAY constitute a violation of Retaliation policy. An investigation of retaliation should be launched.</a:t>
            </a:r>
            <a:endParaRPr dirty="0"/>
          </a:p>
          <a:p>
            <a:pPr marL="45720" lvl="0" indent="0" algn="l" rtl="0">
              <a:lnSpc>
                <a:spcPct val="100000"/>
              </a:lnSpc>
              <a:spcBef>
                <a:spcPts val="900"/>
              </a:spcBef>
              <a:spcAft>
                <a:spcPts val="0"/>
              </a:spcAft>
              <a:buSzPts val="2175"/>
              <a:buNone/>
            </a:pPr>
            <a:r>
              <a:rPr lang="en-US" sz="1500" u="sng" dirty="0">
                <a:solidFill>
                  <a:schemeClr val="dk1"/>
                </a:solidFill>
              </a:rPr>
              <a:t>If the accused is a STAFF MEMBER/TEACHER and you answered “YES” to 1, and NO to ALL of 2(</a:t>
            </a:r>
            <a:r>
              <a:rPr lang="en-US" sz="1500" u="sng" dirty="0" err="1">
                <a:solidFill>
                  <a:schemeClr val="dk1"/>
                </a:solidFill>
              </a:rPr>
              <a:t>a,b,c,d,e,f</a:t>
            </a:r>
            <a:r>
              <a:rPr lang="en-US" sz="1500" u="sng" dirty="0">
                <a:solidFill>
                  <a:schemeClr val="dk1"/>
                </a:solidFill>
              </a:rPr>
              <a:t> and g), </a:t>
            </a:r>
            <a:r>
              <a:rPr lang="en-US" sz="1500" dirty="0">
                <a:solidFill>
                  <a:schemeClr val="dk1"/>
                </a:solidFill>
              </a:rPr>
              <a:t>the allegations MAY still involve conduct which the Administrator MIGHT reasonably believe violates the Retaliation policy, depending on your answers to the questions on Slide 2 (Next slide, Question 3).</a:t>
            </a:r>
            <a:endParaRPr dirty="0"/>
          </a:p>
          <a:p>
            <a:pPr marL="45720" lvl="0" indent="0" algn="l" rtl="0">
              <a:lnSpc>
                <a:spcPct val="100000"/>
              </a:lnSpc>
              <a:spcBef>
                <a:spcPts val="900"/>
              </a:spcBef>
              <a:spcAft>
                <a:spcPts val="0"/>
              </a:spcAft>
              <a:buSzPts val="2175"/>
              <a:buNone/>
            </a:pPr>
            <a:r>
              <a:rPr lang="en-US" sz="1500" dirty="0">
                <a:solidFill>
                  <a:srgbClr val="FF0000"/>
                </a:solidFill>
              </a:rPr>
              <a:t>* </a:t>
            </a:r>
            <a:r>
              <a:rPr lang="en-US" sz="1500" dirty="0">
                <a:solidFill>
                  <a:schemeClr val="dk1"/>
                </a:solidFill>
              </a:rPr>
              <a:t>If the accused is a student, proceed to slide 4.</a:t>
            </a:r>
            <a:endParaRPr sz="1500" dirty="0">
              <a:solidFill>
                <a:schemeClr val="dk1"/>
              </a:solidFill>
            </a:endParaRPr>
          </a:p>
        </p:txBody>
      </p:sp>
      <p:sp>
        <p:nvSpPr>
          <p:cNvPr id="1109" name="Google Shape;1109;p124"/>
          <p:cNvSpPr txBox="1">
            <a:spLocks noGrp="1"/>
          </p:cNvSpPr>
          <p:nvPr>
            <p:ph type="ftr" sz="quarter" idx="11"/>
          </p:nvPr>
        </p:nvSpPr>
        <p:spPr>
          <a:xfrm>
            <a:off x="2572279" y="6240161"/>
            <a:ext cx="7084177" cy="47012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25"/>
          <p:cNvSpPr txBox="1">
            <a:spLocks noGrp="1"/>
          </p:cNvSpPr>
          <p:nvPr>
            <p:ph type="title"/>
          </p:nvPr>
        </p:nvSpPr>
        <p:spPr>
          <a:xfrm>
            <a:off x="1341120" y="156754"/>
            <a:ext cx="9509760" cy="61830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rbel"/>
              <a:buNone/>
            </a:pPr>
            <a:r>
              <a:rPr lang="en-US" sz="3600" dirty="0"/>
              <a:t>Retaliation Assessment Slide 2 of 5</a:t>
            </a:r>
            <a:r>
              <a:rPr lang="en-US" sz="3600" b="1" dirty="0">
                <a:solidFill>
                  <a:srgbClr val="FF0000"/>
                </a:solidFill>
              </a:rPr>
              <a:t> NEW!</a:t>
            </a:r>
            <a:endParaRPr sz="3600" dirty="0"/>
          </a:p>
        </p:txBody>
      </p:sp>
      <p:sp>
        <p:nvSpPr>
          <p:cNvPr id="1115" name="Google Shape;1115;p125"/>
          <p:cNvSpPr txBox="1">
            <a:spLocks noGrp="1"/>
          </p:cNvSpPr>
          <p:nvPr>
            <p:ph idx="1"/>
          </p:nvPr>
        </p:nvSpPr>
        <p:spPr>
          <a:xfrm>
            <a:off x="1505242" y="775064"/>
            <a:ext cx="10686757" cy="5465098"/>
          </a:xfrm>
          <a:prstGeom prst="rect">
            <a:avLst/>
          </a:prstGeom>
          <a:noFill/>
          <a:ln>
            <a:noFill/>
          </a:ln>
        </p:spPr>
        <p:txBody>
          <a:bodyPr spcFirstLastPara="1" wrap="square" lIns="91425" tIns="45700" rIns="91425" bIns="45700" anchor="ctr" anchorCtr="0">
            <a:normAutofit/>
          </a:bodyPr>
          <a:lstStyle/>
          <a:p>
            <a:pPr marL="45720" indent="0">
              <a:spcBef>
                <a:spcPts val="0"/>
              </a:spcBef>
              <a:buSzPts val="2175"/>
              <a:buNone/>
            </a:pPr>
            <a:r>
              <a:rPr lang="en-US" sz="1500" dirty="0">
                <a:solidFill>
                  <a:schemeClr val="dk1"/>
                </a:solidFill>
              </a:rPr>
              <a:t>3. </a:t>
            </a:r>
            <a:r>
              <a:rPr lang="en-US" sz="1500" dirty="0"/>
              <a:t>Assessment ONLY: Do you as Building Administrator reasonably believe the allegations might constitute conduct  by</a:t>
            </a:r>
          </a:p>
          <a:p>
            <a:pPr marL="45720" lvl="0" indent="0" algn="l" rtl="0">
              <a:lnSpc>
                <a:spcPct val="100000"/>
              </a:lnSpc>
              <a:spcBef>
                <a:spcPts val="0"/>
              </a:spcBef>
              <a:spcAft>
                <a:spcPts val="0"/>
              </a:spcAft>
              <a:buSzPts val="2175"/>
              <a:buNone/>
            </a:pPr>
            <a:r>
              <a:rPr lang="en-US" sz="1500" dirty="0">
                <a:solidFill>
                  <a:schemeClr val="dk1"/>
                </a:solidFill>
              </a:rPr>
              <a:t>a STAFF MEMBER/TEACHER* engaged in conduct directed against a complainant/victim student who has </a:t>
            </a:r>
            <a:r>
              <a:rPr lang="en-US" sz="1500" b="1" dirty="0">
                <a:solidFill>
                  <a:schemeClr val="dk1"/>
                </a:solidFill>
              </a:rPr>
              <a:t>participated in an investigation of harassment, hazing or bullying</a:t>
            </a:r>
            <a:r>
              <a:rPr lang="en-US" sz="1500" dirty="0">
                <a:solidFill>
                  <a:schemeClr val="dk1"/>
                </a:solidFill>
              </a:rPr>
              <a:t>? </a:t>
            </a:r>
            <a:r>
              <a:rPr lang="en-US" sz="1500" dirty="0"/>
              <a:t>Yes ____ No __</a:t>
            </a:r>
            <a:r>
              <a:rPr lang="en-US" sz="1500" b="1" u="sng" dirty="0">
                <a:solidFill>
                  <a:srgbClr val="FF0000"/>
                </a:solidFill>
              </a:rPr>
              <a:t> </a:t>
            </a:r>
            <a:r>
              <a:rPr lang="en-US" sz="1500" dirty="0"/>
              <a:t>____  (Explain your answer).</a:t>
            </a:r>
            <a:endParaRPr dirty="0"/>
          </a:p>
          <a:p>
            <a:pPr marL="45720" lvl="0" indent="0">
              <a:spcBef>
                <a:spcPts val="900"/>
              </a:spcBef>
              <a:buSzPts val="2175"/>
              <a:buNone/>
            </a:pPr>
            <a:r>
              <a:rPr lang="en-US" sz="1500" dirty="0">
                <a:solidFill>
                  <a:schemeClr val="dk1"/>
                </a:solidFill>
              </a:rPr>
              <a:t>4(a)Was the </a:t>
            </a:r>
            <a:r>
              <a:rPr lang="en-US" sz="1500" dirty="0"/>
              <a:t>alleged conduct </a:t>
            </a:r>
            <a:r>
              <a:rPr lang="en-US" sz="1500" dirty="0">
                <a:solidFill>
                  <a:schemeClr val="dk1"/>
                </a:solidFill>
              </a:rPr>
              <a:t>intimidation or reprisal such as </a:t>
            </a:r>
            <a:r>
              <a:rPr lang="en-US" sz="1500" b="1" dirty="0">
                <a:solidFill>
                  <a:schemeClr val="dk1"/>
                </a:solidFill>
              </a:rPr>
              <a:t>diminishment of grades</a:t>
            </a:r>
            <a:r>
              <a:rPr lang="en-US" sz="1500" dirty="0">
                <a:solidFill>
                  <a:schemeClr val="dk1"/>
                </a:solidFill>
              </a:rPr>
              <a:t>?</a:t>
            </a:r>
            <a:r>
              <a:rPr lang="en-US" sz="1500" dirty="0"/>
              <a:t> Yes ____ No ______  (Explain your answer).</a:t>
            </a:r>
            <a:r>
              <a:rPr lang="en-US" sz="1500" dirty="0">
                <a:solidFill>
                  <a:schemeClr val="dk1"/>
                </a:solidFill>
              </a:rPr>
              <a:t> </a:t>
            </a:r>
            <a:endParaRPr dirty="0"/>
          </a:p>
          <a:p>
            <a:pPr marL="45720" lvl="0" indent="0">
              <a:spcBef>
                <a:spcPts val="900"/>
              </a:spcBef>
              <a:buSzPts val="2175"/>
              <a:buNone/>
            </a:pPr>
            <a:r>
              <a:rPr lang="en-US" sz="1500" dirty="0">
                <a:solidFill>
                  <a:schemeClr val="dk1"/>
                </a:solidFill>
              </a:rPr>
              <a:t>4(b) Was the </a:t>
            </a:r>
            <a:r>
              <a:rPr lang="en-US" sz="1500" dirty="0"/>
              <a:t>alleged conduct </a:t>
            </a:r>
            <a:r>
              <a:rPr lang="en-US" sz="1500" dirty="0">
                <a:solidFill>
                  <a:schemeClr val="dk1"/>
                </a:solidFill>
              </a:rPr>
              <a:t>intimidation or reprisal such as </a:t>
            </a:r>
            <a:r>
              <a:rPr lang="en-US" sz="1500" b="1" dirty="0">
                <a:solidFill>
                  <a:schemeClr val="dk1"/>
                </a:solidFill>
              </a:rPr>
              <a:t>suspension</a:t>
            </a:r>
            <a:r>
              <a:rPr lang="en-US" sz="1500" dirty="0">
                <a:solidFill>
                  <a:schemeClr val="dk1"/>
                </a:solidFill>
              </a:rPr>
              <a:t>?</a:t>
            </a:r>
            <a:r>
              <a:rPr lang="en-US" sz="1500" dirty="0"/>
              <a:t> Yes ____ No ______  (Explain your answer).</a:t>
            </a:r>
            <a:endParaRPr sz="1500" dirty="0">
              <a:solidFill>
                <a:schemeClr val="dk1"/>
              </a:solidFill>
            </a:endParaRPr>
          </a:p>
          <a:p>
            <a:pPr marL="45720" lvl="0" indent="0">
              <a:spcBef>
                <a:spcPts val="900"/>
              </a:spcBef>
              <a:buSzPts val="2175"/>
              <a:buNone/>
            </a:pPr>
            <a:r>
              <a:rPr lang="en-US" sz="1500" dirty="0">
                <a:solidFill>
                  <a:schemeClr val="dk1"/>
                </a:solidFill>
              </a:rPr>
              <a:t>4(c) Was the </a:t>
            </a:r>
            <a:r>
              <a:rPr lang="en-US" sz="1500" dirty="0"/>
              <a:t>alleged conduct </a:t>
            </a:r>
            <a:r>
              <a:rPr lang="en-US" sz="1500" dirty="0">
                <a:solidFill>
                  <a:schemeClr val="dk1"/>
                </a:solidFill>
              </a:rPr>
              <a:t>intimidation or reprisal such as change in </a:t>
            </a:r>
            <a:r>
              <a:rPr lang="en-US" sz="1500" b="1" dirty="0">
                <a:solidFill>
                  <a:schemeClr val="dk1"/>
                </a:solidFill>
              </a:rPr>
              <a:t>educational conditions</a:t>
            </a:r>
            <a:r>
              <a:rPr lang="en-US" sz="1500" dirty="0">
                <a:solidFill>
                  <a:schemeClr val="dk1"/>
                </a:solidFill>
              </a:rPr>
              <a:t>?</a:t>
            </a:r>
            <a:r>
              <a:rPr lang="en-US" sz="1500" dirty="0"/>
              <a:t> Yes ____ No ______  (Explain your answer).</a:t>
            </a:r>
            <a:endParaRPr sz="1500" dirty="0">
              <a:solidFill>
                <a:schemeClr val="dk1"/>
              </a:solidFill>
            </a:endParaRPr>
          </a:p>
          <a:p>
            <a:pPr marL="45720" lvl="0" indent="0">
              <a:spcBef>
                <a:spcPts val="900"/>
              </a:spcBef>
              <a:buSzPts val="2175"/>
              <a:buNone/>
            </a:pPr>
            <a:r>
              <a:rPr lang="en-US" sz="1500" dirty="0">
                <a:solidFill>
                  <a:schemeClr val="dk1"/>
                </a:solidFill>
              </a:rPr>
              <a:t>4(d) Was the </a:t>
            </a:r>
            <a:r>
              <a:rPr lang="en-US" sz="1500" dirty="0"/>
              <a:t>alleged conduct </a:t>
            </a:r>
            <a:r>
              <a:rPr lang="en-US" sz="1500" dirty="0">
                <a:solidFill>
                  <a:schemeClr val="dk1"/>
                </a:solidFill>
              </a:rPr>
              <a:t>intimidation or reprisal such as </a:t>
            </a:r>
            <a:r>
              <a:rPr lang="en-US" sz="1500" b="1" dirty="0">
                <a:solidFill>
                  <a:schemeClr val="dk1"/>
                </a:solidFill>
              </a:rPr>
              <a:t>loss of privileges</a:t>
            </a:r>
            <a:r>
              <a:rPr lang="en-US" sz="1500" dirty="0">
                <a:solidFill>
                  <a:schemeClr val="dk1"/>
                </a:solidFill>
              </a:rPr>
              <a:t>?</a:t>
            </a:r>
            <a:r>
              <a:rPr lang="en-US" sz="1500" dirty="0"/>
              <a:t> Yes ____ No ______  (Explain your answer).</a:t>
            </a:r>
            <a:endParaRPr sz="1500" dirty="0">
              <a:solidFill>
                <a:schemeClr val="dk1"/>
              </a:solidFill>
            </a:endParaRPr>
          </a:p>
          <a:p>
            <a:pPr marL="45720" lvl="0" indent="0">
              <a:spcBef>
                <a:spcPts val="900"/>
              </a:spcBef>
              <a:buSzPts val="2175"/>
              <a:buNone/>
            </a:pPr>
            <a:r>
              <a:rPr lang="en-US" sz="1500" dirty="0">
                <a:solidFill>
                  <a:schemeClr val="dk1"/>
                </a:solidFill>
              </a:rPr>
              <a:t>4(e) Was </a:t>
            </a:r>
            <a:r>
              <a:rPr lang="en-US" sz="1500" dirty="0"/>
              <a:t>the alleged </a:t>
            </a:r>
            <a:r>
              <a:rPr lang="en-US" sz="1500" dirty="0">
                <a:solidFill>
                  <a:schemeClr val="dk1"/>
                </a:solidFill>
              </a:rPr>
              <a:t>conduct intimidation or reprisal such as </a:t>
            </a:r>
            <a:r>
              <a:rPr lang="en-US" sz="1500" b="1" dirty="0">
                <a:solidFill>
                  <a:schemeClr val="dk1"/>
                </a:solidFill>
              </a:rPr>
              <a:t>loss of benefits</a:t>
            </a:r>
            <a:r>
              <a:rPr lang="en-US" sz="1500" dirty="0">
                <a:solidFill>
                  <a:schemeClr val="dk1"/>
                </a:solidFill>
              </a:rPr>
              <a:t>?</a:t>
            </a:r>
            <a:r>
              <a:rPr lang="en-US" sz="1500" dirty="0"/>
              <a:t> Yes ____ No ______  (Explain your answer).</a:t>
            </a:r>
            <a:endParaRPr sz="1500" dirty="0">
              <a:solidFill>
                <a:schemeClr val="dk1"/>
              </a:solidFill>
            </a:endParaRPr>
          </a:p>
          <a:p>
            <a:pPr marL="45720" lvl="0" indent="0">
              <a:spcBef>
                <a:spcPts val="900"/>
              </a:spcBef>
              <a:buSzPts val="2175"/>
              <a:buNone/>
            </a:pPr>
            <a:r>
              <a:rPr lang="en-US" sz="1500" dirty="0">
                <a:solidFill>
                  <a:schemeClr val="dk1"/>
                </a:solidFill>
              </a:rPr>
              <a:t>4(f) Was the </a:t>
            </a:r>
            <a:r>
              <a:rPr lang="en-US" sz="1500" dirty="0"/>
              <a:t>alleged conduct </a:t>
            </a:r>
            <a:r>
              <a:rPr lang="en-US" sz="1500" dirty="0">
                <a:solidFill>
                  <a:schemeClr val="dk1"/>
                </a:solidFill>
              </a:rPr>
              <a:t>intimidation or reprisal such as </a:t>
            </a:r>
            <a:r>
              <a:rPr lang="en-US" sz="1500" b="1" dirty="0">
                <a:solidFill>
                  <a:schemeClr val="dk1"/>
                </a:solidFill>
              </a:rPr>
              <a:t>unwarranted disciplinary action</a:t>
            </a:r>
            <a:r>
              <a:rPr lang="en-US" sz="1500" dirty="0">
                <a:solidFill>
                  <a:schemeClr val="dk1"/>
                </a:solidFill>
              </a:rPr>
              <a:t>? </a:t>
            </a:r>
            <a:r>
              <a:rPr lang="en-US" sz="1500" dirty="0"/>
              <a:t>Yes ____ No ______  (Explain your answer).</a:t>
            </a:r>
            <a:endParaRPr dirty="0"/>
          </a:p>
          <a:p>
            <a:pPr marL="45720" lvl="0" indent="0">
              <a:spcBef>
                <a:spcPts val="900"/>
              </a:spcBef>
              <a:buSzPts val="2175"/>
              <a:buNone/>
            </a:pPr>
            <a:r>
              <a:rPr lang="en-US" sz="1500" dirty="0">
                <a:solidFill>
                  <a:schemeClr val="dk1"/>
                </a:solidFill>
              </a:rPr>
              <a:t>4(g) Was the </a:t>
            </a:r>
            <a:r>
              <a:rPr lang="en-US" sz="1500" dirty="0"/>
              <a:t>alleged conduct </a:t>
            </a:r>
            <a:r>
              <a:rPr lang="en-US" sz="1500" dirty="0">
                <a:solidFill>
                  <a:schemeClr val="dk1"/>
                </a:solidFill>
              </a:rPr>
              <a:t>intimidation or reprisal of </a:t>
            </a:r>
            <a:r>
              <a:rPr lang="en-US" sz="1500" b="1" dirty="0">
                <a:solidFill>
                  <a:schemeClr val="dk1"/>
                </a:solidFill>
              </a:rPr>
              <a:t>some other kind not listed above</a:t>
            </a:r>
            <a:r>
              <a:rPr lang="en-US" sz="1500" dirty="0">
                <a:solidFill>
                  <a:schemeClr val="dk1"/>
                </a:solidFill>
              </a:rPr>
              <a:t>? </a:t>
            </a:r>
            <a:r>
              <a:rPr lang="en-US" sz="1500" dirty="0"/>
              <a:t>Yes ____ No ______  (Explain your answer).</a:t>
            </a:r>
            <a:endParaRPr dirty="0"/>
          </a:p>
          <a:p>
            <a:pPr marL="45720" indent="0">
              <a:spcBef>
                <a:spcPts val="900"/>
              </a:spcBef>
              <a:buSzPts val="2175"/>
              <a:buNone/>
            </a:pPr>
            <a:r>
              <a:rPr lang="en-US" sz="1500" u="sng" dirty="0">
                <a:solidFill>
                  <a:schemeClr val="dk1"/>
                </a:solidFill>
              </a:rPr>
              <a:t>If the accused is a STAFF MEMBER/TEACHER and you answered “YES” to 3, and YES to one of 4(</a:t>
            </a:r>
            <a:r>
              <a:rPr lang="en-US" sz="1500" u="sng" dirty="0" err="1">
                <a:solidFill>
                  <a:schemeClr val="dk1"/>
                </a:solidFill>
              </a:rPr>
              <a:t>a,b,c,d,e,f</a:t>
            </a:r>
            <a:r>
              <a:rPr lang="en-US" sz="1500" u="sng" dirty="0">
                <a:solidFill>
                  <a:schemeClr val="dk1"/>
                </a:solidFill>
              </a:rPr>
              <a:t> OR g) </a:t>
            </a:r>
            <a:r>
              <a:rPr lang="en-US" sz="1500" dirty="0">
                <a:solidFill>
                  <a:srgbClr val="FF0000"/>
                </a:solidFill>
              </a:rPr>
              <a:t>you  likely have reasonable belief that the allegations MAY constitute a violation of Retaliation policy. An investigation of retaliation should be launched.</a:t>
            </a:r>
            <a:endParaRPr lang="en-US" sz="1600" dirty="0"/>
          </a:p>
          <a:p>
            <a:pPr marL="45720" lvl="0" indent="0" algn="l" rtl="0">
              <a:lnSpc>
                <a:spcPct val="100000"/>
              </a:lnSpc>
              <a:spcBef>
                <a:spcPts val="900"/>
              </a:spcBef>
              <a:spcAft>
                <a:spcPts val="0"/>
              </a:spcAft>
              <a:buSzPts val="2175"/>
              <a:buNone/>
            </a:pPr>
            <a:r>
              <a:rPr lang="en-US" sz="1500" u="sng" dirty="0">
                <a:solidFill>
                  <a:schemeClr val="dk1"/>
                </a:solidFill>
              </a:rPr>
              <a:t>If the accused is a STAFF MEMBER/TEACHER and you answered “YES” to Question 3 but “NO” to 4(</a:t>
            </a:r>
            <a:r>
              <a:rPr lang="en-US" sz="1500" u="sng" dirty="0" err="1">
                <a:solidFill>
                  <a:schemeClr val="dk1"/>
                </a:solidFill>
              </a:rPr>
              <a:t>a,b,c,d,e,f</a:t>
            </a:r>
            <a:r>
              <a:rPr lang="en-US" sz="1500" u="sng" dirty="0">
                <a:solidFill>
                  <a:schemeClr val="dk1"/>
                </a:solidFill>
              </a:rPr>
              <a:t>, and g), </a:t>
            </a:r>
            <a:r>
              <a:rPr lang="en-US" sz="1500" dirty="0">
                <a:solidFill>
                  <a:schemeClr val="dk1"/>
                </a:solidFill>
              </a:rPr>
              <a:t>the allegations may STILL involve conduct which the Administrator might reasonably believe violates Retaliation policy, depending on your answers to the questions on Slide 3.</a:t>
            </a:r>
            <a:endParaRPr sz="1500" dirty="0">
              <a:solidFill>
                <a:schemeClr val="dk1"/>
              </a:solidFill>
            </a:endParaRPr>
          </a:p>
          <a:p>
            <a:pPr marL="45720" lvl="0" indent="0" algn="l" rtl="0">
              <a:lnSpc>
                <a:spcPct val="100000"/>
              </a:lnSpc>
              <a:spcBef>
                <a:spcPts val="900"/>
              </a:spcBef>
              <a:spcAft>
                <a:spcPts val="0"/>
              </a:spcAft>
              <a:buSzPts val="2175"/>
              <a:buNone/>
            </a:pPr>
            <a:r>
              <a:rPr lang="en-US" sz="1500" dirty="0">
                <a:solidFill>
                  <a:schemeClr val="dk1"/>
                </a:solidFill>
              </a:rPr>
              <a:t>*If the accused is a Student, continue on to Slide 4.  </a:t>
            </a:r>
            <a:endParaRPr sz="1500" dirty="0">
              <a:solidFill>
                <a:schemeClr val="dk1"/>
              </a:solidFill>
            </a:endParaRPr>
          </a:p>
        </p:txBody>
      </p:sp>
      <p:sp>
        <p:nvSpPr>
          <p:cNvPr id="1116" name="Google Shape;1116;p125"/>
          <p:cNvSpPr txBox="1">
            <a:spLocks noGrp="1"/>
          </p:cNvSpPr>
          <p:nvPr>
            <p:ph type="ftr" sz="quarter" idx="11"/>
          </p:nvPr>
        </p:nvSpPr>
        <p:spPr>
          <a:xfrm>
            <a:off x="2553911" y="6143527"/>
            <a:ext cx="7084177" cy="71447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26"/>
          <p:cNvSpPr txBox="1">
            <a:spLocks noGrp="1"/>
          </p:cNvSpPr>
          <p:nvPr>
            <p:ph type="title"/>
          </p:nvPr>
        </p:nvSpPr>
        <p:spPr>
          <a:xfrm>
            <a:off x="1341120" y="156754"/>
            <a:ext cx="9509760" cy="61830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rbel"/>
              <a:buNone/>
            </a:pPr>
            <a:r>
              <a:rPr lang="en-US" sz="3600" dirty="0"/>
              <a:t>Retaliation Assessment Slide 3 of 5</a:t>
            </a:r>
            <a:r>
              <a:rPr lang="en-US" sz="3600" b="1" dirty="0">
                <a:solidFill>
                  <a:srgbClr val="FF0000"/>
                </a:solidFill>
              </a:rPr>
              <a:t> NEW!</a:t>
            </a:r>
            <a:endParaRPr sz="3600" dirty="0"/>
          </a:p>
        </p:txBody>
      </p:sp>
      <p:sp>
        <p:nvSpPr>
          <p:cNvPr id="1122" name="Google Shape;1122;p126"/>
          <p:cNvSpPr txBox="1">
            <a:spLocks noGrp="1"/>
          </p:cNvSpPr>
          <p:nvPr>
            <p:ph idx="1"/>
          </p:nvPr>
        </p:nvSpPr>
        <p:spPr>
          <a:xfrm>
            <a:off x="1744394" y="775064"/>
            <a:ext cx="10447606" cy="5465098"/>
          </a:xfrm>
          <a:prstGeom prst="rect">
            <a:avLst/>
          </a:prstGeom>
          <a:noFill/>
          <a:ln>
            <a:noFill/>
          </a:ln>
        </p:spPr>
        <p:txBody>
          <a:bodyPr spcFirstLastPara="1" wrap="square" lIns="91425" tIns="45700" rIns="91425" bIns="45700" anchor="ctr" anchorCtr="0">
            <a:normAutofit lnSpcReduction="10000"/>
          </a:bodyPr>
          <a:lstStyle/>
          <a:p>
            <a:pPr marL="45720" indent="0">
              <a:spcBef>
                <a:spcPts val="0"/>
              </a:spcBef>
              <a:buSzPts val="2175"/>
              <a:buNone/>
            </a:pPr>
            <a:r>
              <a:rPr lang="en-US" sz="1500" dirty="0">
                <a:solidFill>
                  <a:schemeClr val="dk1"/>
                </a:solidFill>
              </a:rPr>
              <a:t>5. </a:t>
            </a:r>
            <a:r>
              <a:rPr lang="en-US" sz="1500" dirty="0"/>
              <a:t>ASSESSMENT ONLY: Do you as Building Administrator reasonably believe the allegations might constitute conduct  by</a:t>
            </a:r>
          </a:p>
          <a:p>
            <a:pPr marL="45720" lvl="0" indent="0" algn="l" rtl="0">
              <a:lnSpc>
                <a:spcPct val="100000"/>
              </a:lnSpc>
              <a:spcBef>
                <a:spcPts val="0"/>
              </a:spcBef>
              <a:spcAft>
                <a:spcPts val="0"/>
              </a:spcAft>
              <a:buSzPts val="2175"/>
              <a:buNone/>
            </a:pPr>
            <a:r>
              <a:rPr lang="en-US" sz="1500" dirty="0">
                <a:solidFill>
                  <a:schemeClr val="dk1"/>
                </a:solidFill>
              </a:rPr>
              <a:t>a STAFF MEMBER/TEACHER* engaged in conduct directed against a complainant/victim student </a:t>
            </a:r>
            <a:r>
              <a:rPr lang="en-US" sz="1500" b="1" dirty="0">
                <a:solidFill>
                  <a:schemeClr val="dk1"/>
                </a:solidFill>
              </a:rPr>
              <a:t>on whose behalf an investigation of harassment, hazing or bullying is being </a:t>
            </a:r>
            <a:r>
              <a:rPr lang="en-US" sz="1500" b="1" dirty="0">
                <a:solidFill>
                  <a:schemeClr val="tx1"/>
                </a:solidFill>
              </a:rPr>
              <a:t>conducted</a:t>
            </a:r>
            <a:r>
              <a:rPr lang="en-US" sz="1500" dirty="0">
                <a:solidFill>
                  <a:schemeClr val="tx1"/>
                </a:solidFill>
              </a:rPr>
              <a:t>? Yes _</a:t>
            </a:r>
            <a:r>
              <a:rPr lang="en-US" sz="1500" b="1" u="sng" dirty="0">
                <a:solidFill>
                  <a:schemeClr val="tx1"/>
                </a:solidFill>
              </a:rPr>
              <a:t>  </a:t>
            </a:r>
            <a:r>
              <a:rPr lang="en-US" sz="1500" dirty="0">
                <a:solidFill>
                  <a:schemeClr val="tx1"/>
                </a:solidFill>
              </a:rPr>
              <a:t>___ No ______  (Explain your answer).</a:t>
            </a:r>
            <a:endParaRPr dirty="0">
              <a:solidFill>
                <a:schemeClr val="tx1"/>
              </a:solidFill>
            </a:endParaRPr>
          </a:p>
          <a:p>
            <a:pPr marL="45720" lvl="0" indent="0">
              <a:spcBef>
                <a:spcPts val="900"/>
              </a:spcBef>
              <a:buSzPts val="2175"/>
              <a:buNone/>
            </a:pPr>
            <a:r>
              <a:rPr lang="en-US" sz="1500" dirty="0">
                <a:solidFill>
                  <a:schemeClr val="tx1"/>
                </a:solidFill>
              </a:rPr>
              <a:t>6(a)Was the alleged conduct intimidation or reprisal such as </a:t>
            </a:r>
            <a:r>
              <a:rPr lang="en-US" sz="1500" b="1" dirty="0">
                <a:solidFill>
                  <a:schemeClr val="tx1"/>
                </a:solidFill>
              </a:rPr>
              <a:t>diminishment of grades</a:t>
            </a:r>
            <a:r>
              <a:rPr lang="en-US" sz="1500" dirty="0">
                <a:solidFill>
                  <a:schemeClr val="tx1"/>
                </a:solidFill>
              </a:rPr>
              <a:t>? Yes ____ No __</a:t>
            </a:r>
            <a:r>
              <a:rPr lang="en-US" sz="1500" b="1" u="sng" dirty="0">
                <a:solidFill>
                  <a:schemeClr val="tx1"/>
                </a:solidFill>
              </a:rPr>
              <a:t>  </a:t>
            </a:r>
            <a:r>
              <a:rPr lang="en-US" sz="1500" dirty="0">
                <a:solidFill>
                  <a:schemeClr val="tx1"/>
                </a:solidFill>
              </a:rPr>
              <a:t>____  (Explain your answer). </a:t>
            </a:r>
            <a:endParaRPr dirty="0">
              <a:solidFill>
                <a:schemeClr val="tx1"/>
              </a:solidFill>
            </a:endParaRPr>
          </a:p>
          <a:p>
            <a:pPr marL="45720" lvl="0" indent="0">
              <a:spcBef>
                <a:spcPts val="900"/>
              </a:spcBef>
              <a:buSzPts val="2175"/>
              <a:buNone/>
            </a:pPr>
            <a:r>
              <a:rPr lang="en-US" sz="1500" dirty="0">
                <a:solidFill>
                  <a:schemeClr val="tx1"/>
                </a:solidFill>
              </a:rPr>
              <a:t>6(b) Was the alleged conduct intimidation or reprisal such as </a:t>
            </a:r>
            <a:r>
              <a:rPr lang="en-US" sz="1500" b="1" dirty="0">
                <a:solidFill>
                  <a:schemeClr val="tx1"/>
                </a:solidFill>
              </a:rPr>
              <a:t>suspension</a:t>
            </a:r>
            <a:r>
              <a:rPr lang="en-US" sz="1500" dirty="0">
                <a:solidFill>
                  <a:schemeClr val="tx1"/>
                </a:solidFill>
              </a:rPr>
              <a:t>? Yes ____ No __</a:t>
            </a:r>
            <a:r>
              <a:rPr lang="en-US" sz="1500" b="1" u="sng" dirty="0">
                <a:solidFill>
                  <a:schemeClr val="tx1"/>
                </a:solidFill>
              </a:rPr>
              <a:t> </a:t>
            </a:r>
            <a:r>
              <a:rPr lang="en-US" sz="1500" dirty="0">
                <a:solidFill>
                  <a:schemeClr val="tx1"/>
                </a:solidFill>
              </a:rPr>
              <a:t>____  (Explain your answer).</a:t>
            </a:r>
            <a:endParaRPr sz="1500" dirty="0">
              <a:solidFill>
                <a:schemeClr val="tx1"/>
              </a:solidFill>
            </a:endParaRPr>
          </a:p>
          <a:p>
            <a:pPr marL="45720" lvl="0" indent="0">
              <a:spcBef>
                <a:spcPts val="900"/>
              </a:spcBef>
              <a:buSzPts val="2175"/>
              <a:buNone/>
            </a:pPr>
            <a:r>
              <a:rPr lang="en-US" sz="1500" dirty="0">
                <a:solidFill>
                  <a:schemeClr val="tx1"/>
                </a:solidFill>
              </a:rPr>
              <a:t>6(c) Was the alleged conduct intimidation or reprisal such as change in </a:t>
            </a:r>
            <a:r>
              <a:rPr lang="en-US" sz="1500" b="1" dirty="0">
                <a:solidFill>
                  <a:schemeClr val="tx1"/>
                </a:solidFill>
              </a:rPr>
              <a:t>educational conditions</a:t>
            </a:r>
            <a:r>
              <a:rPr lang="en-US" sz="1500" dirty="0">
                <a:solidFill>
                  <a:schemeClr val="tx1"/>
                </a:solidFill>
              </a:rPr>
              <a:t>? Yes ____ No __</a:t>
            </a:r>
            <a:r>
              <a:rPr lang="en-US" sz="1500" b="1" u="sng" dirty="0">
                <a:solidFill>
                  <a:schemeClr val="tx1"/>
                </a:solidFill>
              </a:rPr>
              <a:t> </a:t>
            </a:r>
            <a:r>
              <a:rPr lang="en-US" sz="1500" dirty="0">
                <a:solidFill>
                  <a:schemeClr val="tx1"/>
                </a:solidFill>
              </a:rPr>
              <a:t>____  (Explain your answer).</a:t>
            </a:r>
            <a:endParaRPr sz="1500" dirty="0">
              <a:solidFill>
                <a:schemeClr val="tx1"/>
              </a:solidFill>
            </a:endParaRPr>
          </a:p>
          <a:p>
            <a:pPr marL="45720" lvl="0" indent="0">
              <a:spcBef>
                <a:spcPts val="900"/>
              </a:spcBef>
              <a:buSzPts val="2175"/>
              <a:buNone/>
            </a:pPr>
            <a:r>
              <a:rPr lang="en-US" sz="1500" dirty="0">
                <a:solidFill>
                  <a:schemeClr val="tx1"/>
                </a:solidFill>
              </a:rPr>
              <a:t>6(d) Was the alleged conduct intimidation or reprisal such as </a:t>
            </a:r>
            <a:r>
              <a:rPr lang="en-US" sz="1500" b="1" dirty="0">
                <a:solidFill>
                  <a:schemeClr val="tx1"/>
                </a:solidFill>
              </a:rPr>
              <a:t>loss of privileges</a:t>
            </a:r>
            <a:r>
              <a:rPr lang="en-US" sz="1500" dirty="0">
                <a:solidFill>
                  <a:schemeClr val="tx1"/>
                </a:solidFill>
              </a:rPr>
              <a:t>? Yes __</a:t>
            </a:r>
            <a:r>
              <a:rPr lang="en-US" sz="1500" b="1" u="sng" dirty="0">
                <a:solidFill>
                  <a:schemeClr val="tx1"/>
                </a:solidFill>
              </a:rPr>
              <a:t>  </a:t>
            </a:r>
            <a:r>
              <a:rPr lang="en-US" sz="1500" dirty="0">
                <a:solidFill>
                  <a:schemeClr val="tx1"/>
                </a:solidFill>
              </a:rPr>
              <a:t>__ No ______  (Explain your answer).</a:t>
            </a:r>
            <a:endParaRPr sz="1500" dirty="0">
              <a:solidFill>
                <a:schemeClr val="tx1"/>
              </a:solidFill>
            </a:endParaRPr>
          </a:p>
          <a:p>
            <a:pPr marL="45720" lvl="0" indent="0">
              <a:spcBef>
                <a:spcPts val="900"/>
              </a:spcBef>
              <a:buSzPts val="2175"/>
              <a:buNone/>
            </a:pPr>
            <a:r>
              <a:rPr lang="en-US" sz="1500" dirty="0">
                <a:solidFill>
                  <a:schemeClr val="tx1"/>
                </a:solidFill>
              </a:rPr>
              <a:t>6(e) Was the alleged conduct intimidation or reprisal such as </a:t>
            </a:r>
            <a:r>
              <a:rPr lang="en-US" sz="1500" b="1" dirty="0">
                <a:solidFill>
                  <a:schemeClr val="tx1"/>
                </a:solidFill>
              </a:rPr>
              <a:t>loss of benefits</a:t>
            </a:r>
            <a:r>
              <a:rPr lang="en-US" sz="1500" dirty="0">
                <a:solidFill>
                  <a:schemeClr val="tx1"/>
                </a:solidFill>
              </a:rPr>
              <a:t>? Yes ____ No __</a:t>
            </a:r>
            <a:r>
              <a:rPr lang="en-US" sz="1500" b="1" u="sng" dirty="0">
                <a:solidFill>
                  <a:schemeClr val="tx1"/>
                </a:solidFill>
              </a:rPr>
              <a:t>  </a:t>
            </a:r>
            <a:r>
              <a:rPr lang="en-US" sz="1500" dirty="0">
                <a:solidFill>
                  <a:schemeClr val="tx1"/>
                </a:solidFill>
              </a:rPr>
              <a:t>____  (Explain your answer).</a:t>
            </a:r>
            <a:endParaRPr sz="1500" dirty="0">
              <a:solidFill>
                <a:schemeClr val="tx1"/>
              </a:solidFill>
            </a:endParaRPr>
          </a:p>
          <a:p>
            <a:pPr marL="45720" lvl="0" indent="0">
              <a:spcBef>
                <a:spcPts val="900"/>
              </a:spcBef>
              <a:buSzPts val="2175"/>
              <a:buNone/>
            </a:pPr>
            <a:r>
              <a:rPr lang="en-US" sz="1500" dirty="0">
                <a:solidFill>
                  <a:schemeClr val="tx1"/>
                </a:solidFill>
              </a:rPr>
              <a:t>6(f) Was the alleged conduct intimidation or reprisal such as </a:t>
            </a:r>
            <a:r>
              <a:rPr lang="en-US" sz="1500" b="1" dirty="0">
                <a:solidFill>
                  <a:schemeClr val="tx1"/>
                </a:solidFill>
              </a:rPr>
              <a:t>unwarranted disciplinary action</a:t>
            </a:r>
            <a:r>
              <a:rPr lang="en-US" sz="1500" dirty="0">
                <a:solidFill>
                  <a:schemeClr val="tx1"/>
                </a:solidFill>
              </a:rPr>
              <a:t>? Yes ____ No _</a:t>
            </a:r>
            <a:r>
              <a:rPr lang="en-US" sz="1500" b="1" u="sng" dirty="0">
                <a:solidFill>
                  <a:schemeClr val="tx1"/>
                </a:solidFill>
              </a:rPr>
              <a:t> </a:t>
            </a:r>
            <a:r>
              <a:rPr lang="en-US" sz="1500" dirty="0">
                <a:solidFill>
                  <a:schemeClr val="tx1"/>
                </a:solidFill>
              </a:rPr>
              <a:t>_____  (Explain your answer).</a:t>
            </a:r>
            <a:endParaRPr dirty="0">
              <a:solidFill>
                <a:schemeClr val="tx1"/>
              </a:solidFill>
            </a:endParaRPr>
          </a:p>
          <a:p>
            <a:pPr marL="45720" lvl="0" indent="0">
              <a:spcBef>
                <a:spcPts val="900"/>
              </a:spcBef>
              <a:buSzPts val="2175"/>
              <a:buNone/>
            </a:pPr>
            <a:r>
              <a:rPr lang="en-US" sz="1500" dirty="0">
                <a:solidFill>
                  <a:schemeClr val="tx1"/>
                </a:solidFill>
              </a:rPr>
              <a:t>6(g) Was the alleged conduct intimidation or reprisal of </a:t>
            </a:r>
            <a:r>
              <a:rPr lang="en-US" sz="1500" b="1" dirty="0">
                <a:solidFill>
                  <a:schemeClr val="tx1"/>
                </a:solidFill>
              </a:rPr>
              <a:t>some other kind not listed above</a:t>
            </a:r>
            <a:r>
              <a:rPr lang="en-US" sz="1500" dirty="0">
                <a:solidFill>
                  <a:schemeClr val="tx1"/>
                </a:solidFill>
              </a:rPr>
              <a:t>? Yes ____ No __</a:t>
            </a:r>
            <a:r>
              <a:rPr lang="en-US" sz="1500" b="1" u="sng" dirty="0">
                <a:solidFill>
                  <a:schemeClr val="tx1"/>
                </a:solidFill>
              </a:rPr>
              <a:t>  </a:t>
            </a:r>
            <a:r>
              <a:rPr lang="en-US" sz="1500" dirty="0">
                <a:solidFill>
                  <a:schemeClr val="tx1"/>
                </a:solidFill>
              </a:rPr>
              <a:t>____  (Explain your answer).</a:t>
            </a:r>
            <a:endParaRPr dirty="0">
              <a:solidFill>
                <a:schemeClr val="tx1"/>
              </a:solidFill>
            </a:endParaRPr>
          </a:p>
          <a:p>
            <a:pPr marL="45720" indent="0">
              <a:spcBef>
                <a:spcPts val="900"/>
              </a:spcBef>
              <a:buSzPts val="2175"/>
              <a:buNone/>
            </a:pPr>
            <a:r>
              <a:rPr lang="en-US" sz="1500" dirty="0">
                <a:solidFill>
                  <a:schemeClr val="tx1"/>
                </a:solidFill>
              </a:rPr>
              <a:t>If the accused is a STAFF MEMBER/TEACHER and you answered “YES” to 5, and YES to one of 6(</a:t>
            </a:r>
            <a:r>
              <a:rPr lang="en-US" sz="1500" dirty="0" err="1">
                <a:solidFill>
                  <a:schemeClr val="tx1"/>
                </a:solidFill>
              </a:rPr>
              <a:t>a,b,c,d,e,f</a:t>
            </a:r>
            <a:r>
              <a:rPr lang="en-US" sz="1500" dirty="0">
                <a:solidFill>
                  <a:schemeClr val="tx1"/>
                </a:solidFill>
              </a:rPr>
              <a:t> OR g) </a:t>
            </a:r>
            <a:r>
              <a:rPr lang="en-US" sz="1500" dirty="0">
                <a:solidFill>
                  <a:srgbClr val="FF0000"/>
                </a:solidFill>
              </a:rPr>
              <a:t>you likely have reasonable belief that the allegations MAY constitute a violation of Retaliation policy. An investigation of retaliation should be launched.</a:t>
            </a:r>
            <a:endParaRPr lang="en-US" sz="1600" dirty="0"/>
          </a:p>
          <a:p>
            <a:pPr marL="45720" lvl="0" indent="0" algn="l" rtl="0">
              <a:lnSpc>
                <a:spcPct val="100000"/>
              </a:lnSpc>
              <a:spcBef>
                <a:spcPts val="900"/>
              </a:spcBef>
              <a:spcAft>
                <a:spcPts val="0"/>
              </a:spcAft>
              <a:buSzPts val="2175"/>
              <a:buNone/>
            </a:pPr>
            <a:r>
              <a:rPr lang="en-US" sz="1500" u="sng" dirty="0">
                <a:solidFill>
                  <a:schemeClr val="dk1"/>
                </a:solidFill>
              </a:rPr>
              <a:t>If the accused is a STAFF MEMBER/TEACHER and you answered “YES” to Question 5 but “NO” to 6(</a:t>
            </a:r>
            <a:r>
              <a:rPr lang="en-US" sz="1500" u="sng" dirty="0" err="1">
                <a:solidFill>
                  <a:schemeClr val="dk1"/>
                </a:solidFill>
              </a:rPr>
              <a:t>a,b,c,d,e,f</a:t>
            </a:r>
            <a:r>
              <a:rPr lang="en-US" sz="1500" u="sng" dirty="0">
                <a:solidFill>
                  <a:schemeClr val="dk1"/>
                </a:solidFill>
              </a:rPr>
              <a:t> and g) </a:t>
            </a:r>
            <a:r>
              <a:rPr lang="en-US" sz="1500" dirty="0">
                <a:solidFill>
                  <a:schemeClr val="dk1"/>
                </a:solidFill>
              </a:rPr>
              <a:t>the conduct is NOT a violation of Retaliation policy. (Be sure you still review and consider other Harassment or Sexual Harassment definitions of Policy to see whether an investigation under those definitions is warranted.) </a:t>
            </a:r>
            <a:endParaRPr sz="1500" dirty="0">
              <a:solidFill>
                <a:schemeClr val="dk1"/>
              </a:solidFill>
            </a:endParaRPr>
          </a:p>
          <a:p>
            <a:pPr marL="45720" lvl="0" indent="0" algn="l" rtl="0">
              <a:lnSpc>
                <a:spcPct val="100000"/>
              </a:lnSpc>
              <a:spcBef>
                <a:spcPts val="900"/>
              </a:spcBef>
              <a:spcAft>
                <a:spcPts val="0"/>
              </a:spcAft>
              <a:buSzPts val="2175"/>
              <a:buNone/>
            </a:pPr>
            <a:r>
              <a:rPr lang="en-US" sz="1500" dirty="0">
                <a:solidFill>
                  <a:schemeClr val="dk1"/>
                </a:solidFill>
              </a:rPr>
              <a:t>*If the accused is a Student, continue on to Slide 4.  </a:t>
            </a:r>
            <a:endParaRPr sz="1500" dirty="0">
              <a:solidFill>
                <a:schemeClr val="dk1"/>
              </a:solidFill>
            </a:endParaRPr>
          </a:p>
        </p:txBody>
      </p:sp>
      <p:sp>
        <p:nvSpPr>
          <p:cNvPr id="1123" name="Google Shape;1123;p126"/>
          <p:cNvSpPr txBox="1">
            <a:spLocks noGrp="1"/>
          </p:cNvSpPr>
          <p:nvPr>
            <p:ph type="ftr" sz="quarter" idx="11"/>
          </p:nvPr>
        </p:nvSpPr>
        <p:spPr>
          <a:xfrm>
            <a:off x="2572279" y="6240162"/>
            <a:ext cx="8963229" cy="44199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7"/>
          <p:cNvSpPr txBox="1">
            <a:spLocks noGrp="1"/>
          </p:cNvSpPr>
          <p:nvPr>
            <p:ph type="title"/>
          </p:nvPr>
        </p:nvSpPr>
        <p:spPr>
          <a:xfrm>
            <a:off x="1341120" y="156754"/>
            <a:ext cx="9509760" cy="61830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orbel"/>
              <a:buNone/>
            </a:pPr>
            <a:r>
              <a:rPr lang="en-US" sz="3600" dirty="0"/>
              <a:t>Retaliation Assessment Slide 4 of 5</a:t>
            </a:r>
            <a:r>
              <a:rPr lang="en-US" sz="3600" b="1" dirty="0">
                <a:solidFill>
                  <a:srgbClr val="FF0000"/>
                </a:solidFill>
              </a:rPr>
              <a:t> NEW!</a:t>
            </a:r>
            <a:endParaRPr sz="3600" dirty="0"/>
          </a:p>
        </p:txBody>
      </p:sp>
      <p:sp>
        <p:nvSpPr>
          <p:cNvPr id="1129" name="Google Shape;1129;p127"/>
          <p:cNvSpPr txBox="1">
            <a:spLocks noGrp="1"/>
          </p:cNvSpPr>
          <p:nvPr>
            <p:ph idx="1"/>
          </p:nvPr>
        </p:nvSpPr>
        <p:spPr>
          <a:xfrm>
            <a:off x="1477107" y="775062"/>
            <a:ext cx="10732311" cy="5473337"/>
          </a:xfrm>
          <a:prstGeom prst="rect">
            <a:avLst/>
          </a:prstGeom>
          <a:noFill/>
          <a:ln>
            <a:noFill/>
          </a:ln>
        </p:spPr>
        <p:txBody>
          <a:bodyPr spcFirstLastPara="1" wrap="square" lIns="91425" tIns="45700" rIns="91425" bIns="45700" anchor="ctr" anchorCtr="0">
            <a:normAutofit/>
          </a:bodyPr>
          <a:lstStyle/>
          <a:p>
            <a:pPr marL="45720" indent="0">
              <a:lnSpc>
                <a:spcPct val="120000"/>
              </a:lnSpc>
              <a:spcBef>
                <a:spcPts val="0"/>
              </a:spcBef>
              <a:buNone/>
            </a:pPr>
            <a:r>
              <a:rPr lang="en-US" sz="1800" dirty="0">
                <a:solidFill>
                  <a:schemeClr val="dk1"/>
                </a:solidFill>
              </a:rPr>
              <a:t>7. </a:t>
            </a:r>
            <a:r>
              <a:rPr lang="en-US" sz="1800" dirty="0"/>
              <a:t>ASSESSMENT ONLY: Do you as Building Administrator reasonably believe the allegations might constitute conduct  by </a:t>
            </a:r>
            <a:r>
              <a:rPr lang="en-US" sz="1800" dirty="0">
                <a:solidFill>
                  <a:schemeClr val="dk1"/>
                </a:solidFill>
              </a:rPr>
              <a:t>a STUDENT directed against a complainant/victim student who has </a:t>
            </a:r>
            <a:r>
              <a:rPr lang="en-US" sz="1800" b="1" dirty="0">
                <a:solidFill>
                  <a:schemeClr val="dk1"/>
                </a:solidFill>
              </a:rPr>
              <a:t>filed a complaint of harassment, hazing or bully</a:t>
            </a:r>
            <a:r>
              <a:rPr lang="en-US" sz="1800" dirty="0">
                <a:solidFill>
                  <a:schemeClr val="dk1"/>
                </a:solidFill>
              </a:rPr>
              <a:t>ing? </a:t>
            </a:r>
            <a:r>
              <a:rPr lang="en-US" sz="1800" dirty="0"/>
              <a:t>Yes ____ No ______  (Explain your answer). </a:t>
            </a:r>
          </a:p>
          <a:p>
            <a:pPr marL="45720" indent="0">
              <a:lnSpc>
                <a:spcPct val="120000"/>
              </a:lnSpc>
              <a:spcBef>
                <a:spcPts val="0"/>
              </a:spcBef>
              <a:buNone/>
            </a:pPr>
            <a:r>
              <a:rPr lang="en-US" sz="1800" dirty="0">
                <a:solidFill>
                  <a:schemeClr val="dk1"/>
                </a:solidFill>
              </a:rPr>
              <a:t>8. </a:t>
            </a:r>
            <a:r>
              <a:rPr lang="en-US" sz="1800" dirty="0"/>
              <a:t>INTAKE ONLY: Do you as Building Administrator reasonably believe the allegations might constitute conduct  by </a:t>
            </a:r>
            <a:r>
              <a:rPr lang="en-US" sz="1800" dirty="0">
                <a:solidFill>
                  <a:schemeClr val="dk1"/>
                </a:solidFill>
              </a:rPr>
              <a:t>a STUDENT engaged in conduct directed against a complainant/victim student who has </a:t>
            </a:r>
            <a:r>
              <a:rPr lang="en-US" sz="1800" b="1" dirty="0">
                <a:solidFill>
                  <a:schemeClr val="dk1"/>
                </a:solidFill>
              </a:rPr>
              <a:t>participated in an investigation of harassment, hazing or bullying</a:t>
            </a:r>
            <a:r>
              <a:rPr lang="en-US" sz="1800" dirty="0">
                <a:solidFill>
                  <a:schemeClr val="dk1"/>
                </a:solidFill>
              </a:rPr>
              <a:t>? </a:t>
            </a:r>
            <a:r>
              <a:rPr lang="en-US" sz="1800" dirty="0"/>
              <a:t>Yes ____ No ______  (Explain your answer).</a:t>
            </a:r>
            <a:r>
              <a:rPr lang="en-US" sz="1800" dirty="0">
                <a:solidFill>
                  <a:schemeClr val="dk1"/>
                </a:solidFill>
              </a:rPr>
              <a:t> </a:t>
            </a:r>
            <a:endParaRPr sz="1800" dirty="0">
              <a:solidFill>
                <a:schemeClr val="dk1"/>
              </a:solidFill>
            </a:endParaRPr>
          </a:p>
          <a:p>
            <a:pPr marL="45720" indent="0">
              <a:lnSpc>
                <a:spcPct val="120000"/>
              </a:lnSpc>
              <a:spcBef>
                <a:spcPts val="960"/>
              </a:spcBef>
              <a:buNone/>
            </a:pPr>
            <a:r>
              <a:rPr lang="en-US" sz="1800" dirty="0">
                <a:solidFill>
                  <a:schemeClr val="dk1"/>
                </a:solidFill>
              </a:rPr>
              <a:t>9. </a:t>
            </a:r>
            <a:r>
              <a:rPr lang="en-US" sz="1800" dirty="0"/>
              <a:t>INTAKE ONLY: Do you as Building Administrator reasonably believe the allegations might constitute conduct  by </a:t>
            </a:r>
            <a:r>
              <a:rPr lang="en-US" sz="1800" dirty="0">
                <a:solidFill>
                  <a:schemeClr val="dk1"/>
                </a:solidFill>
              </a:rPr>
              <a:t>a STUDENT engaged in conduct directed against a complainant/victim student</a:t>
            </a:r>
            <a:r>
              <a:rPr lang="en-US" sz="1800" b="1" dirty="0">
                <a:solidFill>
                  <a:schemeClr val="dk1"/>
                </a:solidFill>
              </a:rPr>
              <a:t> on whose behalf an investigation of harassment, hazing or bullying is being conducted</a:t>
            </a:r>
            <a:r>
              <a:rPr lang="en-US" sz="1800" dirty="0">
                <a:solidFill>
                  <a:schemeClr val="dk1"/>
                </a:solidFill>
              </a:rPr>
              <a:t>? </a:t>
            </a:r>
            <a:r>
              <a:rPr lang="en-US" sz="1800" dirty="0"/>
              <a:t>Yes ____ No ______  (Explain your answer).</a:t>
            </a:r>
            <a:endParaRPr dirty="0"/>
          </a:p>
          <a:p>
            <a:pPr marL="45720" lvl="0" indent="0" algn="l" rtl="0">
              <a:lnSpc>
                <a:spcPct val="120000"/>
              </a:lnSpc>
              <a:spcBef>
                <a:spcPts val="960"/>
              </a:spcBef>
              <a:spcAft>
                <a:spcPts val="0"/>
              </a:spcAft>
              <a:buSzPts val="2610"/>
              <a:buNone/>
            </a:pPr>
            <a:r>
              <a:rPr lang="en-US" sz="1800" u="sng" dirty="0"/>
              <a:t>If you did not answer YES to any of the above questions (7-9), </a:t>
            </a:r>
            <a:r>
              <a:rPr lang="en-US" sz="1800" dirty="0"/>
              <a:t>you do not have reasonable belief that the student’s alleged conduct MIGHT violate the Retaliation definition and it does not warrant an investigation of Retaliation</a:t>
            </a:r>
            <a:r>
              <a:rPr lang="en-US" sz="1800" dirty="0">
                <a:solidFill>
                  <a:schemeClr val="dk1"/>
                </a:solidFill>
              </a:rPr>
              <a:t>. (Be sure you still review and consider whether it may violate the other definitions of Policy and warrant an investigation under those definitions.). </a:t>
            </a:r>
            <a:endParaRPr sz="1800" dirty="0">
              <a:solidFill>
                <a:schemeClr val="dk1"/>
              </a:solidFill>
            </a:endParaRPr>
          </a:p>
          <a:p>
            <a:pPr marL="45720" lvl="0" indent="0" algn="l" rtl="0">
              <a:lnSpc>
                <a:spcPct val="120000"/>
              </a:lnSpc>
              <a:spcBef>
                <a:spcPts val="960"/>
              </a:spcBef>
              <a:spcAft>
                <a:spcPts val="0"/>
              </a:spcAft>
              <a:buSzPts val="2610"/>
              <a:buNone/>
            </a:pPr>
            <a:r>
              <a:rPr lang="en-US" sz="1800" u="sng" dirty="0"/>
              <a:t>If you answered YES to any of the above questions (7, 8 OR 9), and the accused is a Student</a:t>
            </a:r>
            <a:r>
              <a:rPr lang="en-US" sz="1800" dirty="0"/>
              <a:t>, proceed to Slide 5.  </a:t>
            </a:r>
            <a:endParaRPr sz="1800" dirty="0"/>
          </a:p>
        </p:txBody>
      </p:sp>
      <p:sp>
        <p:nvSpPr>
          <p:cNvPr id="1130" name="Google Shape;1130;p127"/>
          <p:cNvSpPr txBox="1">
            <a:spLocks noGrp="1"/>
          </p:cNvSpPr>
          <p:nvPr>
            <p:ph type="ftr" sz="quarter" idx="11"/>
          </p:nvPr>
        </p:nvSpPr>
        <p:spPr>
          <a:xfrm>
            <a:off x="2572279" y="6133513"/>
            <a:ext cx="7084177" cy="5064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28"/>
          <p:cNvSpPr txBox="1">
            <a:spLocks noGrp="1"/>
          </p:cNvSpPr>
          <p:nvPr>
            <p:ph type="title"/>
          </p:nvPr>
        </p:nvSpPr>
        <p:spPr>
          <a:xfrm>
            <a:off x="182880" y="438912"/>
            <a:ext cx="10668000" cy="50843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600"/>
              <a:buFont typeface="Corbel"/>
              <a:buNone/>
            </a:pPr>
            <a:r>
              <a:rPr lang="en-US" sz="3600" dirty="0"/>
              <a:t>Retaliation Assessment Slide 5 of 5</a:t>
            </a:r>
            <a:r>
              <a:rPr lang="en-US" sz="3600" b="1" dirty="0">
                <a:solidFill>
                  <a:srgbClr val="FF0000"/>
                </a:solidFill>
              </a:rPr>
              <a:t> NEW!</a:t>
            </a:r>
            <a:endParaRPr sz="3600" dirty="0"/>
          </a:p>
        </p:txBody>
      </p:sp>
      <p:sp>
        <p:nvSpPr>
          <p:cNvPr id="1136" name="Google Shape;1136;p128"/>
          <p:cNvSpPr txBox="1">
            <a:spLocks noGrp="1"/>
          </p:cNvSpPr>
          <p:nvPr>
            <p:ph idx="1"/>
          </p:nvPr>
        </p:nvSpPr>
        <p:spPr>
          <a:xfrm>
            <a:off x="1814732" y="1260388"/>
            <a:ext cx="10377268" cy="4979773"/>
          </a:xfrm>
          <a:prstGeom prst="rect">
            <a:avLst/>
          </a:prstGeom>
          <a:noFill/>
          <a:ln>
            <a:noFill/>
          </a:ln>
        </p:spPr>
        <p:txBody>
          <a:bodyPr spcFirstLastPara="1" wrap="square" lIns="91425" tIns="45700" rIns="91425" bIns="45700" anchor="ctr" anchorCtr="0">
            <a:normAutofit fontScale="92500" lnSpcReduction="10000"/>
          </a:bodyPr>
          <a:lstStyle/>
          <a:p>
            <a:pPr marL="45720" lvl="0" indent="0" algn="l" rtl="0">
              <a:lnSpc>
                <a:spcPct val="90000"/>
              </a:lnSpc>
              <a:spcBef>
                <a:spcPts val="0"/>
              </a:spcBef>
              <a:spcAft>
                <a:spcPts val="0"/>
              </a:spcAft>
              <a:buSzPts val="2610"/>
              <a:buNone/>
            </a:pPr>
            <a:r>
              <a:rPr lang="en-US" sz="1800" dirty="0">
                <a:solidFill>
                  <a:schemeClr val="dk1"/>
                </a:solidFill>
              </a:rPr>
              <a:t>10.</a:t>
            </a:r>
            <a:r>
              <a:rPr lang="en-US" sz="1800" dirty="0"/>
              <a:t> ASSESSMENT ONLY: Do you, as Building Administrator, reasonably believe that the allegations might constitute conduct by </a:t>
            </a:r>
            <a:r>
              <a:rPr lang="en-US" sz="1800" dirty="0">
                <a:solidFill>
                  <a:schemeClr val="dk1"/>
                </a:solidFill>
              </a:rPr>
              <a:t>the STUDENT such as further harassment?</a:t>
            </a:r>
            <a:r>
              <a:rPr lang="en-US" sz="1800" dirty="0"/>
              <a:t> (You may need to refer to the harassment and/or sexual harassment analysis slides to answer this question).</a:t>
            </a:r>
            <a:r>
              <a:rPr lang="en-US" sz="1800" dirty="0">
                <a:solidFill>
                  <a:srgbClr val="FF0000"/>
                </a:solidFill>
              </a:rPr>
              <a:t> </a:t>
            </a:r>
          </a:p>
          <a:p>
            <a:pPr marL="45720" lvl="0" indent="0" algn="l" rtl="0">
              <a:lnSpc>
                <a:spcPct val="90000"/>
              </a:lnSpc>
              <a:spcBef>
                <a:spcPts val="0"/>
              </a:spcBef>
              <a:spcAft>
                <a:spcPts val="0"/>
              </a:spcAft>
              <a:buSzPts val="2610"/>
              <a:buNone/>
            </a:pPr>
            <a:r>
              <a:rPr lang="en-US" sz="1800" dirty="0"/>
              <a:t>Yes ____ No ______  (Explain your answer).</a:t>
            </a:r>
            <a:endParaRPr sz="1800" dirty="0">
              <a:solidFill>
                <a:schemeClr val="dk1"/>
              </a:solidFill>
            </a:endParaRPr>
          </a:p>
          <a:p>
            <a:pPr marL="45720" lvl="0" indent="0">
              <a:lnSpc>
                <a:spcPct val="90000"/>
              </a:lnSpc>
              <a:spcBef>
                <a:spcPts val="960"/>
              </a:spcBef>
              <a:buNone/>
            </a:pPr>
            <a:r>
              <a:rPr lang="en-US" sz="1800" dirty="0">
                <a:solidFill>
                  <a:schemeClr val="dk1"/>
                </a:solidFill>
              </a:rPr>
              <a:t>11. </a:t>
            </a:r>
            <a:r>
              <a:rPr lang="en-US" sz="1800" dirty="0"/>
              <a:t>INTAKE ONLY: Do you, as Building Administrator, reasonably believe that the allegations might constitute conduct by the STUDENT such as further </a:t>
            </a:r>
            <a:r>
              <a:rPr lang="en-US" sz="1800" dirty="0">
                <a:solidFill>
                  <a:schemeClr val="dk1"/>
                </a:solidFill>
              </a:rPr>
              <a:t>intimidation?</a:t>
            </a:r>
            <a:r>
              <a:rPr lang="en-US" sz="1800" dirty="0"/>
              <a:t> </a:t>
            </a:r>
            <a:endParaRPr sz="1800" dirty="0"/>
          </a:p>
          <a:p>
            <a:pPr marL="45720" lvl="0" indent="0" algn="l" rtl="0">
              <a:lnSpc>
                <a:spcPct val="90000"/>
              </a:lnSpc>
              <a:spcBef>
                <a:spcPts val="960"/>
              </a:spcBef>
              <a:spcAft>
                <a:spcPts val="0"/>
              </a:spcAft>
              <a:buSzPts val="2610"/>
              <a:buNone/>
            </a:pPr>
            <a:r>
              <a:rPr lang="en-US" sz="1800" dirty="0"/>
              <a:t>Yes ____ No ______  (Explain your answer).</a:t>
            </a:r>
            <a:endParaRPr sz="1800" dirty="0">
              <a:solidFill>
                <a:schemeClr val="dk1"/>
              </a:solidFill>
            </a:endParaRPr>
          </a:p>
          <a:p>
            <a:pPr marL="45720" lvl="0" indent="0">
              <a:lnSpc>
                <a:spcPct val="90000"/>
              </a:lnSpc>
              <a:spcBef>
                <a:spcPts val="960"/>
              </a:spcBef>
              <a:buNone/>
            </a:pPr>
            <a:r>
              <a:rPr lang="en-US" sz="1800" dirty="0">
                <a:solidFill>
                  <a:schemeClr val="dk1"/>
                </a:solidFill>
              </a:rPr>
              <a:t>12.</a:t>
            </a:r>
            <a:r>
              <a:rPr lang="en-US" sz="1800" dirty="0"/>
              <a:t> INTAKE ONLY: Do you, as Building Administrator, reasonably believe that the allegations might constitute conduct by the STUDENT such as reprisal</a:t>
            </a:r>
            <a:r>
              <a:rPr lang="en-US" sz="1800" dirty="0">
                <a:solidFill>
                  <a:schemeClr val="dk1"/>
                </a:solidFill>
              </a:rPr>
              <a:t>? </a:t>
            </a:r>
            <a:endParaRPr sz="1800" dirty="0">
              <a:solidFill>
                <a:schemeClr val="dk1"/>
              </a:solidFill>
            </a:endParaRPr>
          </a:p>
          <a:p>
            <a:pPr marL="45720" lvl="0" indent="0" algn="l" rtl="0">
              <a:lnSpc>
                <a:spcPct val="90000"/>
              </a:lnSpc>
              <a:spcBef>
                <a:spcPts val="960"/>
              </a:spcBef>
              <a:spcAft>
                <a:spcPts val="0"/>
              </a:spcAft>
              <a:buSzPts val="2610"/>
              <a:buNone/>
            </a:pPr>
            <a:r>
              <a:rPr lang="en-US" sz="1800" dirty="0"/>
              <a:t>Yes ____ No ______  (Explain your answer).</a:t>
            </a:r>
            <a:endParaRPr dirty="0"/>
          </a:p>
          <a:p>
            <a:pPr marL="45720" lvl="0" indent="0" algn="l" rtl="0">
              <a:lnSpc>
                <a:spcPct val="90000"/>
              </a:lnSpc>
              <a:spcBef>
                <a:spcPts val="960"/>
              </a:spcBef>
              <a:spcAft>
                <a:spcPts val="0"/>
              </a:spcAft>
              <a:buSzPts val="2610"/>
              <a:buNone/>
            </a:pPr>
            <a:r>
              <a:rPr lang="en-US" sz="1800" u="sng" dirty="0">
                <a:solidFill>
                  <a:schemeClr val="dk1"/>
                </a:solidFill>
              </a:rPr>
              <a:t>If the accused is a STUDENT and you answered “YES” to questions 7, 8 or 9, AND YES to any of the above questions (10, 11 or 12</a:t>
            </a:r>
            <a:r>
              <a:rPr lang="en-US" sz="1800" dirty="0">
                <a:solidFill>
                  <a:schemeClr val="dk1"/>
                </a:solidFill>
              </a:rPr>
              <a:t>) </a:t>
            </a:r>
            <a:r>
              <a:rPr lang="en-US" sz="1800" dirty="0"/>
              <a:t>you likely have reasonable belief of conduct which MIGHT violate Retaliation sufficient to warrant opening an investigation under </a:t>
            </a:r>
            <a:r>
              <a:rPr lang="en-US" sz="1800" dirty="0">
                <a:solidFill>
                  <a:schemeClr val="dk1"/>
                </a:solidFill>
              </a:rPr>
              <a:t>the Retaliation definition of </a:t>
            </a:r>
            <a:r>
              <a:rPr lang="en-US" sz="1800" dirty="0"/>
              <a:t>VT HHB </a:t>
            </a:r>
            <a:r>
              <a:rPr lang="en-US" sz="1800" dirty="0">
                <a:solidFill>
                  <a:schemeClr val="dk1"/>
                </a:solidFill>
              </a:rPr>
              <a:t>Policy.</a:t>
            </a:r>
            <a:endParaRPr sz="1800" dirty="0">
              <a:solidFill>
                <a:schemeClr val="dk1"/>
              </a:solidFill>
            </a:endParaRPr>
          </a:p>
          <a:p>
            <a:pPr marL="45720" lvl="0" indent="0" algn="l" rtl="0">
              <a:lnSpc>
                <a:spcPct val="90000"/>
              </a:lnSpc>
              <a:spcBef>
                <a:spcPts val="960"/>
              </a:spcBef>
              <a:spcAft>
                <a:spcPts val="0"/>
              </a:spcAft>
              <a:buSzPts val="2610"/>
              <a:buNone/>
            </a:pPr>
            <a:endParaRPr sz="1800" dirty="0">
              <a:solidFill>
                <a:schemeClr val="dk1"/>
              </a:solidFill>
            </a:endParaRPr>
          </a:p>
          <a:p>
            <a:pPr marL="45720" lvl="0" indent="0" algn="l" rtl="0">
              <a:lnSpc>
                <a:spcPct val="90000"/>
              </a:lnSpc>
              <a:spcBef>
                <a:spcPts val="960"/>
              </a:spcBef>
              <a:spcAft>
                <a:spcPts val="0"/>
              </a:spcAft>
              <a:buSzPts val="2610"/>
              <a:buNone/>
            </a:pPr>
            <a:r>
              <a:rPr lang="en-US" sz="1800" u="sng" dirty="0">
                <a:solidFill>
                  <a:schemeClr val="dk1"/>
                </a:solidFill>
              </a:rPr>
              <a:t>If the accused is a STUDENT and you answered “YES” to questions 7, 8 or 9, but NO to ALL of the above questions (10-12</a:t>
            </a:r>
            <a:r>
              <a:rPr lang="en-US" sz="1800" dirty="0">
                <a:solidFill>
                  <a:schemeClr val="dk1"/>
                </a:solidFill>
              </a:rPr>
              <a:t>) then you likely do NOT have reasonable belief sufficient to open an investigation of conduct </a:t>
            </a:r>
            <a:r>
              <a:rPr lang="en-US" sz="1800" dirty="0" err="1">
                <a:solidFill>
                  <a:schemeClr val="dk1"/>
                </a:solidFill>
              </a:rPr>
              <a:t>violative</a:t>
            </a:r>
            <a:r>
              <a:rPr lang="en-US" sz="1800" dirty="0">
                <a:solidFill>
                  <a:schemeClr val="dk1"/>
                </a:solidFill>
              </a:rPr>
              <a:t> of the Retaliation definition of VT HHB Policy. (Be sure you still review and consider other HHB definitions to see whether it may violate another definition of Policy and require an investigation.) </a:t>
            </a:r>
            <a:endParaRPr sz="1800" dirty="0">
              <a:solidFill>
                <a:schemeClr val="dk1"/>
              </a:solidFill>
            </a:endParaRPr>
          </a:p>
          <a:p>
            <a:pPr marL="45720" lvl="0" indent="0" algn="l" rtl="0">
              <a:lnSpc>
                <a:spcPct val="90000"/>
              </a:lnSpc>
              <a:spcBef>
                <a:spcPts val="960"/>
              </a:spcBef>
              <a:spcAft>
                <a:spcPts val="0"/>
              </a:spcAft>
              <a:buSzPts val="2610"/>
              <a:buNone/>
            </a:pPr>
            <a:endParaRPr sz="1800" dirty="0">
              <a:solidFill>
                <a:schemeClr val="dk1"/>
              </a:solidFill>
            </a:endParaRPr>
          </a:p>
        </p:txBody>
      </p:sp>
      <p:sp>
        <p:nvSpPr>
          <p:cNvPr id="1137" name="Google Shape;1137;p128"/>
          <p:cNvSpPr txBox="1">
            <a:spLocks noGrp="1"/>
          </p:cNvSpPr>
          <p:nvPr>
            <p:ph type="ftr" sz="quarter" idx="11"/>
          </p:nvPr>
        </p:nvSpPr>
        <p:spPr>
          <a:xfrm>
            <a:off x="2572279" y="6240161"/>
            <a:ext cx="7084177" cy="3130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25696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5"/>
          <p:cNvSpPr txBox="1">
            <a:spLocks noGrp="1"/>
          </p:cNvSpPr>
          <p:nvPr>
            <p:ph type="title"/>
          </p:nvPr>
        </p:nvSpPr>
        <p:spPr>
          <a:xfrm>
            <a:off x="2025748" y="182881"/>
            <a:ext cx="9477276" cy="136456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SCHOOL EMPLOYEE REPORTING(1/2)</a:t>
            </a:r>
            <a:endParaRPr/>
          </a:p>
        </p:txBody>
      </p:sp>
      <p:sp>
        <p:nvSpPr>
          <p:cNvPr id="276" name="Google Shape;276;p15"/>
          <p:cNvSpPr txBox="1">
            <a:spLocks noGrp="1"/>
          </p:cNvSpPr>
          <p:nvPr>
            <p:ph idx="1"/>
          </p:nvPr>
        </p:nvSpPr>
        <p:spPr>
          <a:xfrm>
            <a:off x="2589211" y="1012874"/>
            <a:ext cx="9289751" cy="54880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4640"/>
              <a:buNone/>
            </a:pPr>
            <a:r>
              <a:rPr lang="en-US" sz="3200" dirty="0"/>
              <a:t>Any school employee </a:t>
            </a:r>
            <a:r>
              <a:rPr lang="en-US" sz="3200" b="1" dirty="0"/>
              <a:t>who overhears or directly receives information</a:t>
            </a:r>
            <a:r>
              <a:rPr lang="en-US" sz="3200" dirty="0"/>
              <a:t> about conduct that </a:t>
            </a:r>
            <a:r>
              <a:rPr lang="en-US" sz="3200" b="1" dirty="0">
                <a:solidFill>
                  <a:srgbClr val="7030A0"/>
                </a:solidFill>
              </a:rPr>
              <a:t>might</a:t>
            </a:r>
            <a:r>
              <a:rPr lang="en-US" sz="3200" b="1" dirty="0"/>
              <a:t> constitute hazing, harassment and/or bullying</a:t>
            </a:r>
            <a:r>
              <a:rPr lang="en-US" sz="3200" b="1" dirty="0">
                <a:solidFill>
                  <a:schemeClr val="accent1"/>
                </a:solidFill>
              </a:rPr>
              <a:t> shall immediately </a:t>
            </a:r>
            <a:endParaRPr sz="3200" b="1" dirty="0">
              <a:solidFill>
                <a:schemeClr val="accent1"/>
              </a:solidFill>
            </a:endParaRPr>
          </a:p>
          <a:p>
            <a:pPr marL="457200" lvl="1" indent="0" algn="l" rtl="0">
              <a:spcBef>
                <a:spcPts val="1160"/>
              </a:spcBef>
              <a:spcAft>
                <a:spcPts val="0"/>
              </a:spcAft>
              <a:buSzPts val="4060"/>
              <a:buNone/>
            </a:pPr>
            <a:r>
              <a:rPr lang="en-US" sz="2800" b="1" dirty="0">
                <a:solidFill>
                  <a:schemeClr val="accent1"/>
                </a:solidFill>
              </a:rPr>
              <a:t>&gt; </a:t>
            </a:r>
            <a:r>
              <a:rPr lang="en-US" sz="2800" b="1" dirty="0"/>
              <a:t>report </a:t>
            </a:r>
            <a:r>
              <a:rPr lang="en-US" sz="2800" dirty="0"/>
              <a:t>the information to a designated employee </a:t>
            </a:r>
            <a:endParaRPr sz="2800" dirty="0"/>
          </a:p>
          <a:p>
            <a:pPr marL="457200" lvl="1" indent="0" algn="l" rtl="0">
              <a:spcBef>
                <a:spcPts val="1160"/>
              </a:spcBef>
              <a:spcAft>
                <a:spcPts val="0"/>
              </a:spcAft>
              <a:buSzPts val="4060"/>
              <a:buNone/>
            </a:pPr>
            <a:r>
              <a:rPr lang="en-US" sz="2800" dirty="0"/>
              <a:t>and </a:t>
            </a:r>
            <a:endParaRPr dirty="0"/>
          </a:p>
          <a:p>
            <a:pPr marL="457200" lvl="1" indent="0" algn="l" rtl="0">
              <a:spcBef>
                <a:spcPts val="1160"/>
              </a:spcBef>
              <a:spcAft>
                <a:spcPts val="0"/>
              </a:spcAft>
              <a:buSzPts val="4060"/>
              <a:buNone/>
            </a:pPr>
            <a:r>
              <a:rPr lang="en-US" sz="2800" b="1" dirty="0">
                <a:solidFill>
                  <a:srgbClr val="6D1D6B"/>
                </a:solidFill>
              </a:rPr>
              <a:t>&gt;	immediately complete</a:t>
            </a:r>
            <a:r>
              <a:rPr lang="en-US" sz="2800" dirty="0"/>
              <a:t> a </a:t>
            </a:r>
            <a:r>
              <a:rPr lang="en-US" sz="2800" b="1" dirty="0"/>
              <a:t>Student Conduct Form</a:t>
            </a:r>
            <a:r>
              <a:rPr lang="en-US" sz="2800" dirty="0"/>
              <a:t>.</a:t>
            </a:r>
            <a:endParaRPr dirty="0"/>
          </a:p>
          <a:p>
            <a:pPr marL="0" lvl="0" indent="0" algn="l" rtl="0">
              <a:spcBef>
                <a:spcPts val="1240"/>
              </a:spcBef>
              <a:spcAft>
                <a:spcPts val="0"/>
              </a:spcAft>
              <a:buSzPts val="4640"/>
              <a:buNone/>
            </a:pPr>
            <a:r>
              <a:rPr lang="en-US" sz="3200" dirty="0"/>
              <a:t>SOURCE: BSD F.29-R.HHB Procedures I.B.</a:t>
            </a:r>
            <a:endParaRPr sz="3200" dirty="0"/>
          </a:p>
        </p:txBody>
      </p:sp>
      <p:sp>
        <p:nvSpPr>
          <p:cNvPr id="277" name="Google Shape;277;p15"/>
          <p:cNvSpPr txBox="1">
            <a:spLocks noGrp="1"/>
          </p:cNvSpPr>
          <p:nvPr>
            <p:ph type="ftr" sz="quarter" idx="11"/>
          </p:nvPr>
        </p:nvSpPr>
        <p:spPr>
          <a:xfrm>
            <a:off x="3042293" y="5898292"/>
            <a:ext cx="7619999" cy="60264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SCHOOL EMPLOYEE REPORTING…(2/2)</a:t>
            </a:r>
            <a:endParaRPr/>
          </a:p>
        </p:txBody>
      </p:sp>
      <p:sp>
        <p:nvSpPr>
          <p:cNvPr id="283" name="Google Shape;283;p16"/>
          <p:cNvSpPr txBox="1">
            <a:spLocks noGrp="1"/>
          </p:cNvSpPr>
          <p:nvPr>
            <p:ph idx="1"/>
          </p:nvPr>
        </p:nvSpPr>
        <p:spPr>
          <a:xfrm>
            <a:off x="2391509" y="1905000"/>
            <a:ext cx="8886092" cy="3836773"/>
          </a:xfrm>
          <a:prstGeom prst="rect">
            <a:avLst/>
          </a:prstGeom>
          <a:noFill/>
          <a:ln w="9525" cap="flat" cmpd="sng">
            <a:solidFill>
              <a:srgbClr val="D21EBD"/>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spcBef>
                <a:spcPts val="0"/>
              </a:spcBef>
              <a:spcAft>
                <a:spcPts val="0"/>
              </a:spcAft>
              <a:buSzPts val="3480"/>
              <a:buNone/>
            </a:pPr>
            <a:r>
              <a:rPr lang="en-US" sz="2400" u="sng" dirty="0"/>
              <a:t>School Employee Reporting</a:t>
            </a:r>
            <a:r>
              <a:rPr lang="en-US" sz="2400" dirty="0"/>
              <a:t>: Any school employee who </a:t>
            </a:r>
            <a:r>
              <a:rPr lang="en-US" sz="2400" b="1" dirty="0">
                <a:solidFill>
                  <a:srgbClr val="7030A0"/>
                </a:solidFill>
              </a:rPr>
              <a:t>witnesses conduct</a:t>
            </a:r>
            <a:r>
              <a:rPr lang="en-US" sz="2400" dirty="0">
                <a:solidFill>
                  <a:srgbClr val="7030A0"/>
                </a:solidFill>
              </a:rPr>
              <a:t> </a:t>
            </a:r>
            <a:r>
              <a:rPr lang="en-US" sz="2400" dirty="0"/>
              <a:t>that s/he </a:t>
            </a:r>
            <a:r>
              <a:rPr lang="en-US" sz="2400" dirty="0">
                <a:solidFill>
                  <a:srgbClr val="D21EBD"/>
                </a:solidFill>
              </a:rPr>
              <a:t>reasonably believes </a:t>
            </a:r>
            <a:r>
              <a:rPr lang="en-US" sz="2400" dirty="0">
                <a:solidFill>
                  <a:schemeClr val="accent2"/>
                </a:solidFill>
              </a:rPr>
              <a:t>might </a:t>
            </a:r>
            <a:r>
              <a:rPr lang="en-US" sz="2400" dirty="0"/>
              <a:t>constitute hazing, harassment and/or bullying shall</a:t>
            </a:r>
            <a:endParaRPr dirty="0"/>
          </a:p>
          <a:p>
            <a:pPr marL="0" lvl="0" indent="0" algn="l" rtl="0">
              <a:spcBef>
                <a:spcPts val="1080"/>
              </a:spcBef>
              <a:spcAft>
                <a:spcPts val="0"/>
              </a:spcAft>
              <a:buSzPts val="3480"/>
              <a:buNone/>
            </a:pPr>
            <a:r>
              <a:rPr lang="en-US" sz="2400" dirty="0"/>
              <a:t>	&gt; take </a:t>
            </a:r>
            <a:r>
              <a:rPr lang="en-US" sz="2400" b="1" dirty="0"/>
              <a:t>reasonable action to stop </a:t>
            </a:r>
            <a:r>
              <a:rPr lang="en-US" sz="2400" dirty="0"/>
              <a:t>the conduct and to 		prevent its recurrence; and </a:t>
            </a:r>
            <a:endParaRPr dirty="0"/>
          </a:p>
          <a:p>
            <a:pPr marL="0" lvl="0" indent="0" algn="l" rtl="0">
              <a:spcBef>
                <a:spcPts val="1080"/>
              </a:spcBef>
              <a:spcAft>
                <a:spcPts val="0"/>
              </a:spcAft>
              <a:buSzPts val="3480"/>
              <a:buNone/>
            </a:pPr>
            <a:r>
              <a:rPr lang="en-US" sz="2400" dirty="0"/>
              <a:t>	&gt; immediately </a:t>
            </a:r>
            <a:r>
              <a:rPr lang="en-US" sz="2400" b="1" dirty="0"/>
              <a:t>report</a:t>
            </a:r>
            <a:r>
              <a:rPr lang="en-US" sz="2400" dirty="0"/>
              <a:t> it to a designated employee; and </a:t>
            </a:r>
            <a:endParaRPr dirty="0"/>
          </a:p>
          <a:p>
            <a:pPr marL="0" lvl="0" indent="0" algn="l" rtl="0">
              <a:spcBef>
                <a:spcPts val="1080"/>
              </a:spcBef>
              <a:spcAft>
                <a:spcPts val="0"/>
              </a:spcAft>
              <a:buSzPts val="3480"/>
              <a:buNone/>
            </a:pPr>
            <a:r>
              <a:rPr lang="en-US" sz="2400" dirty="0"/>
              <a:t>	&gt; immediately complete a </a:t>
            </a:r>
            <a:r>
              <a:rPr lang="en-US" sz="2400" b="1" dirty="0"/>
              <a:t>Student Conduct Form</a:t>
            </a:r>
            <a:r>
              <a:rPr lang="en-US" sz="2400" dirty="0"/>
              <a:t>. </a:t>
            </a:r>
            <a:endParaRPr dirty="0"/>
          </a:p>
          <a:p>
            <a:pPr marL="0" lvl="0" indent="0">
              <a:spcBef>
                <a:spcPts val="1080"/>
              </a:spcBef>
              <a:buSzPts val="3480"/>
              <a:buNone/>
            </a:pPr>
            <a:r>
              <a:rPr lang="en-US" sz="2400" dirty="0"/>
              <a:t>	SOURCE: BSD F.29-R.HHB HHB Model Procedures I.B. </a:t>
            </a:r>
            <a:endParaRPr sz="2400" dirty="0"/>
          </a:p>
        </p:txBody>
      </p:sp>
      <p:sp>
        <p:nvSpPr>
          <p:cNvPr id="284" name="Google Shape;284;p1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District Response to Reports of “Sexual Harassment” – TITLE IX</a:t>
            </a:r>
            <a:endParaRPr/>
          </a:p>
        </p:txBody>
      </p:sp>
      <p:sp>
        <p:nvSpPr>
          <p:cNvPr id="290" name="Google Shape;290;p17"/>
          <p:cNvSpPr txBox="1">
            <a:spLocks noGrp="1"/>
          </p:cNvSpPr>
          <p:nvPr>
            <p:ph idx="1"/>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2697"/>
              <a:buNone/>
            </a:pPr>
            <a:r>
              <a:rPr lang="en-US" sz="1860" dirty="0"/>
              <a:t>“1.The District will promptly respond when there is </a:t>
            </a:r>
            <a:r>
              <a:rPr lang="en-US" sz="1860" b="1" dirty="0"/>
              <a:t>Actual Knowledge</a:t>
            </a:r>
            <a:r>
              <a:rPr lang="en-US" sz="1860" dirty="0"/>
              <a:t> of sexual harassment even if a </a:t>
            </a:r>
            <a:r>
              <a:rPr lang="en-US" sz="1860" b="1" dirty="0"/>
              <a:t>Formal Complaint</a:t>
            </a:r>
            <a:r>
              <a:rPr lang="en-US" sz="1860" dirty="0"/>
              <a:t> of Sexual Harassment has not been filled.”</a:t>
            </a:r>
            <a:endParaRPr dirty="0"/>
          </a:p>
          <a:p>
            <a:pPr marL="0" lvl="0" indent="0" algn="l" rtl="0">
              <a:lnSpc>
                <a:spcPct val="80000"/>
              </a:lnSpc>
              <a:spcBef>
                <a:spcPts val="972"/>
              </a:spcBef>
              <a:spcAft>
                <a:spcPts val="0"/>
              </a:spcAft>
              <a:buSzPts val="2697"/>
              <a:buNone/>
            </a:pPr>
            <a:r>
              <a:rPr lang="en-US" sz="1860" dirty="0"/>
              <a:t> “1.b.</a:t>
            </a:r>
            <a:r>
              <a:rPr lang="en-US" sz="1860" u="sng" dirty="0"/>
              <a:t>Reports of Harassment Received by District Employees Shall be Referred to Title IX </a:t>
            </a:r>
            <a:r>
              <a:rPr lang="en-US" sz="1860" dirty="0"/>
              <a:t>	</a:t>
            </a:r>
            <a:r>
              <a:rPr lang="en-US" sz="1860" u="sng" dirty="0"/>
              <a:t>Coordinator</a:t>
            </a:r>
            <a:r>
              <a:rPr lang="en-US" sz="1860" dirty="0"/>
              <a:t>. </a:t>
            </a:r>
          </a:p>
          <a:p>
            <a:pPr marL="0" indent="0">
              <a:lnSpc>
                <a:spcPct val="80000"/>
              </a:lnSpc>
              <a:spcBef>
                <a:spcPts val="972"/>
              </a:spcBef>
              <a:buSzPts val="2697"/>
              <a:buNone/>
            </a:pPr>
            <a:r>
              <a:rPr lang="en-US" dirty="0">
                <a:solidFill>
                  <a:srgbClr val="FF0000"/>
                </a:solidFill>
              </a:rPr>
              <a:t>“Where any District employee – other than the employee harasser, or the Title IX Coordinator – receives information of conduct which MAY constitute sexual harassment under (the Title IX Policy), s/he shall, without delay, inform the Title IX Coordinator of the alleged sexual harassment. Failure to report will subject the employee to discipline up to and including dismissal.” Model Policy for the Prevention of Sexual Harassment as Prohibited by Title IX, Section III.B.1.b.</a:t>
            </a:r>
            <a:endParaRPr lang="en-US" dirty="0"/>
          </a:p>
          <a:p>
            <a:pPr marL="0" lvl="0" indent="0" algn="l" rtl="0">
              <a:lnSpc>
                <a:spcPct val="80000"/>
              </a:lnSpc>
              <a:spcBef>
                <a:spcPts val="972"/>
              </a:spcBef>
              <a:spcAft>
                <a:spcPts val="0"/>
              </a:spcAft>
              <a:buSzPts val="2697"/>
              <a:buNone/>
            </a:pPr>
            <a:endParaRPr dirty="0"/>
          </a:p>
        </p:txBody>
      </p:sp>
      <p:sp>
        <p:nvSpPr>
          <p:cNvPr id="291" name="Google Shape;291;p17"/>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9"/>
          <p:cNvSpPr txBox="1">
            <a:spLocks noGrp="1"/>
          </p:cNvSpPr>
          <p:nvPr>
            <p:ph type="title"/>
          </p:nvPr>
        </p:nvSpPr>
        <p:spPr>
          <a:xfrm>
            <a:off x="1744909" y="1"/>
            <a:ext cx="9781564" cy="35169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600"/>
              <a:buFont typeface="Corbel"/>
              <a:buNone/>
            </a:pPr>
            <a:r>
              <a:rPr lang="en-US" sz="3600" dirty="0"/>
              <a:t>Student Conduct Form / </a:t>
            </a:r>
            <a:r>
              <a:rPr lang="en-US" sz="3600" b="1" dirty="0"/>
              <a:t>Staff/Teacher – </a:t>
            </a:r>
            <a:r>
              <a:rPr lang="en-US" sz="3600" dirty="0">
                <a:solidFill>
                  <a:srgbClr val="FF0000"/>
                </a:solidFill>
              </a:rPr>
              <a:t>NEW **</a:t>
            </a:r>
            <a:endParaRPr sz="3600" b="1" dirty="0"/>
          </a:p>
        </p:txBody>
      </p:sp>
      <p:sp>
        <p:nvSpPr>
          <p:cNvPr id="305" name="Google Shape;305;p19"/>
          <p:cNvSpPr txBox="1">
            <a:spLocks noGrp="1"/>
          </p:cNvSpPr>
          <p:nvPr>
            <p:ph idx="1"/>
          </p:nvPr>
        </p:nvSpPr>
        <p:spPr>
          <a:xfrm>
            <a:off x="1519310" y="600893"/>
            <a:ext cx="10536701" cy="595642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740"/>
              <a:buNone/>
            </a:pPr>
            <a:r>
              <a:rPr lang="en-US" sz="1200" u="sng" dirty="0">
                <a:solidFill>
                  <a:srgbClr val="FF0000"/>
                </a:solidFill>
              </a:rPr>
              <a:t>NOTE: If </a:t>
            </a:r>
            <a:r>
              <a:rPr lang="en-US" sz="1200" b="1" u="sng" dirty="0">
                <a:solidFill>
                  <a:srgbClr val="FF0000"/>
                </a:solidFill>
              </a:rPr>
              <a:t>you personally witnessed the conduct</a:t>
            </a:r>
            <a:r>
              <a:rPr lang="en-US" sz="1200" u="sng" dirty="0">
                <a:solidFill>
                  <a:srgbClr val="FF0000"/>
                </a:solidFill>
              </a:rPr>
              <a:t> you SHALL report conduct </a:t>
            </a:r>
            <a:r>
              <a:rPr lang="en-US" sz="1200" b="1" u="sng" dirty="0">
                <a:solidFill>
                  <a:srgbClr val="FF0000"/>
                </a:solidFill>
              </a:rPr>
              <a:t>you reasonably believe MIGHT be HHB</a:t>
            </a:r>
            <a:r>
              <a:rPr lang="en-US" sz="1200" u="sng" dirty="0">
                <a:solidFill>
                  <a:srgbClr val="FF0000"/>
                </a:solidFill>
              </a:rPr>
              <a:t>. If you did NOT personally witness the conduct, you SHALL report conduct that </a:t>
            </a:r>
            <a:r>
              <a:rPr lang="en-US" sz="1200" b="1" u="sng" dirty="0">
                <a:solidFill>
                  <a:srgbClr val="FF0000"/>
                </a:solidFill>
              </a:rPr>
              <a:t>MIGHT be HHB</a:t>
            </a:r>
            <a:r>
              <a:rPr lang="en-US" sz="1200" u="sng" dirty="0">
                <a:solidFill>
                  <a:srgbClr val="FF0000"/>
                </a:solidFill>
              </a:rPr>
              <a:t>.        </a:t>
            </a:r>
            <a:endParaRPr sz="1200" dirty="0">
              <a:solidFill>
                <a:srgbClr val="FF0000"/>
              </a:solidFill>
            </a:endParaRPr>
          </a:p>
          <a:p>
            <a:pPr marL="0" lvl="0" indent="0">
              <a:lnSpc>
                <a:spcPct val="80000"/>
              </a:lnSpc>
              <a:spcBef>
                <a:spcPts val="0"/>
              </a:spcBef>
              <a:buSzPts val="1914"/>
              <a:buNone/>
            </a:pPr>
            <a:r>
              <a:rPr lang="en-US" sz="1200" b="1" dirty="0"/>
              <a:t>STAFF /TEACHER/ EMPLOYEE AUTHOR OF FORM: </a:t>
            </a:r>
            <a:r>
              <a:rPr lang="en-US" sz="1200" b="1" u="sng" dirty="0"/>
              <a:t>    ___________________________     DATE/TIME FORM FILLED OUT: DATE________TIME: ________            </a:t>
            </a:r>
            <a:endParaRPr lang="en-US" sz="1200" dirty="0"/>
          </a:p>
          <a:p>
            <a:pPr marL="0" lvl="0" indent="0">
              <a:lnSpc>
                <a:spcPct val="80000"/>
              </a:lnSpc>
              <a:spcBef>
                <a:spcPts val="864"/>
              </a:spcBef>
              <a:buSzPts val="1914"/>
              <a:buNone/>
            </a:pPr>
            <a:r>
              <a:rPr lang="en-US" sz="1200" b="1" dirty="0"/>
              <a:t>(WERE YOU DIRECT WITNESS TO INCIDENT? </a:t>
            </a:r>
            <a:r>
              <a:rPr lang="en-US" sz="1200" b="1" u="sng" dirty="0"/>
              <a:t>    </a:t>
            </a:r>
            <a:r>
              <a:rPr lang="en-US" sz="1200" b="1" dirty="0"/>
              <a:t> Y </a:t>
            </a:r>
            <a:r>
              <a:rPr lang="en-US" sz="1200" b="1" u="sng" dirty="0"/>
              <a:t>    </a:t>
            </a:r>
            <a:r>
              <a:rPr lang="en-US" sz="1200" b="1" dirty="0"/>
              <a:t>N) IF NOT IDENTIFY STUDENT/ADULT/EMPLOYEE REPORTER NAME: ______________</a:t>
            </a:r>
            <a:endParaRPr lang="en-US" sz="1200" dirty="0"/>
          </a:p>
          <a:p>
            <a:pPr marL="0" lvl="0" indent="0">
              <a:lnSpc>
                <a:spcPct val="80000"/>
              </a:lnSpc>
              <a:spcBef>
                <a:spcPts val="864"/>
              </a:spcBef>
              <a:buSzPts val="1914"/>
              <a:buNone/>
            </a:pPr>
            <a:r>
              <a:rPr lang="en-US" sz="1200" b="1" dirty="0"/>
              <a:t>(&amp; WAS THAT REPORTER A WITNESS TO THE INCIDENT? </a:t>
            </a:r>
            <a:r>
              <a:rPr lang="en-US" sz="1200" b="1" u="sng" dirty="0"/>
              <a:t>  </a:t>
            </a:r>
            <a:r>
              <a:rPr lang="en-US" sz="1200" b="1" dirty="0"/>
              <a:t> Y </a:t>
            </a:r>
            <a:r>
              <a:rPr lang="en-US" sz="1200" b="1" u="sng" dirty="0"/>
              <a:t>  </a:t>
            </a:r>
            <a:r>
              <a:rPr lang="en-US" sz="1200" b="1" dirty="0"/>
              <a:t>___ NO______)</a:t>
            </a:r>
            <a:endParaRPr lang="en-US" sz="1200" dirty="0"/>
          </a:p>
          <a:p>
            <a:pPr marL="0" lvl="0" indent="0">
              <a:lnSpc>
                <a:spcPct val="80000"/>
              </a:lnSpc>
              <a:spcBef>
                <a:spcPts val="864"/>
              </a:spcBef>
              <a:buSzPts val="1914"/>
              <a:buNone/>
            </a:pPr>
            <a:r>
              <a:rPr lang="en-US" sz="1200" b="1" dirty="0"/>
              <a:t>IDENTITY OF ALLEGED STUDENT OFFENDER: __________________</a:t>
            </a:r>
            <a:endParaRPr lang="en-US" sz="1200" dirty="0"/>
          </a:p>
          <a:p>
            <a:pPr marL="0" lvl="0" indent="0">
              <a:lnSpc>
                <a:spcPct val="80000"/>
              </a:lnSpc>
              <a:spcBef>
                <a:spcPts val="864"/>
              </a:spcBef>
              <a:buSzPts val="1914"/>
              <a:buNone/>
            </a:pPr>
            <a:r>
              <a:rPr lang="en-US" sz="1200" b="1" dirty="0"/>
              <a:t>IDENTITY OF COMPLAINANT STUDENT (student targeted by the behavior, need not have reported it): ________________</a:t>
            </a:r>
            <a:endParaRPr lang="en-US" sz="1200" dirty="0"/>
          </a:p>
          <a:p>
            <a:pPr marL="0" lvl="0" indent="0">
              <a:lnSpc>
                <a:spcPct val="80000"/>
              </a:lnSpc>
              <a:spcBef>
                <a:spcPts val="864"/>
              </a:spcBef>
              <a:buSzPts val="1914"/>
              <a:buNone/>
            </a:pPr>
            <a:r>
              <a:rPr lang="en-US" sz="1200" b="1" dirty="0"/>
              <a:t>DATE OF ALLEGED INCIDENT:	</a:t>
            </a:r>
            <a:r>
              <a:rPr lang="en-US" sz="1200" b="1" u="sng" dirty="0"/>
              <a:t>Date:____ Time: _______</a:t>
            </a:r>
            <a:endParaRPr lang="en-US" sz="1200" dirty="0"/>
          </a:p>
          <a:p>
            <a:pPr marL="0" lvl="0" indent="0">
              <a:lnSpc>
                <a:spcPct val="80000"/>
              </a:lnSpc>
              <a:spcBef>
                <a:spcPts val="864"/>
              </a:spcBef>
              <a:buSzPts val="1914"/>
              <a:buNone/>
            </a:pPr>
            <a:r>
              <a:rPr lang="en-US" sz="1200" b="1" dirty="0"/>
              <a:t>DATE/TIME INFORMATION RECEIVED BY AUTHOR (IF NOT A WITNESS TO INCIDENT)____</a:t>
            </a:r>
            <a:r>
              <a:rPr lang="en-US" sz="1200" b="1" u="sng" dirty="0"/>
              <a:t>Date__ Time </a:t>
            </a:r>
          </a:p>
          <a:p>
            <a:pPr marL="0" indent="0">
              <a:lnSpc>
                <a:spcPct val="80000"/>
              </a:lnSpc>
              <a:spcBef>
                <a:spcPts val="864"/>
              </a:spcBef>
              <a:buSzPts val="1914"/>
              <a:buNone/>
            </a:pPr>
            <a:r>
              <a:rPr lang="en-US" sz="1200" b="1" dirty="0"/>
              <a:t>IDENTITY OF STUDENT WITNESSES (if any) ):__________________________________</a:t>
            </a:r>
            <a:endParaRPr lang="en-US" sz="1200" dirty="0"/>
          </a:p>
          <a:p>
            <a:pPr marL="0" lvl="0" indent="0">
              <a:lnSpc>
                <a:spcPct val="80000"/>
              </a:lnSpc>
              <a:spcBef>
                <a:spcPts val="864"/>
              </a:spcBef>
              <a:buSzPts val="1914"/>
              <a:buNone/>
            </a:pPr>
            <a:r>
              <a:rPr lang="en-US" sz="1200" b="1" dirty="0"/>
              <a:t>IDENTITY OF ANY OTHER DISTRICT EMPLOYEE WITNESSES (IF ANY):__________________________________</a:t>
            </a:r>
            <a:endParaRPr lang="en-US" sz="1200" dirty="0"/>
          </a:p>
          <a:p>
            <a:pPr marL="0" lvl="0" indent="0">
              <a:lnSpc>
                <a:spcPct val="80000"/>
              </a:lnSpc>
              <a:spcBef>
                <a:spcPts val="864"/>
              </a:spcBef>
              <a:buSzPts val="1914"/>
              <a:buNone/>
            </a:pPr>
            <a:r>
              <a:rPr lang="en-US" sz="1200" b="1" dirty="0"/>
              <a:t>ANY INITIAL ACTIONS TAKEN BY AUTHOR:___________________________ </a:t>
            </a:r>
            <a:endParaRPr lang="en-US" sz="1200" dirty="0"/>
          </a:p>
          <a:p>
            <a:pPr marL="0" lvl="0" indent="0">
              <a:lnSpc>
                <a:spcPct val="80000"/>
              </a:lnSpc>
              <a:spcBef>
                <a:spcPts val="864"/>
              </a:spcBef>
              <a:buSzPts val="1914"/>
              <a:buNone/>
            </a:pPr>
            <a:r>
              <a:rPr lang="en-US" sz="1200" b="1" dirty="0"/>
              <a:t>DESCRIPTION OF WITNESSED OR REPORTED CONDUCT: </a:t>
            </a:r>
            <a:r>
              <a:rPr lang="en-US" sz="1200" b="1" u="sng" dirty="0"/>
              <a:t>  </a:t>
            </a:r>
            <a:endParaRPr lang="en-US" sz="1200" dirty="0"/>
          </a:p>
          <a:p>
            <a:pPr marL="0" lvl="0" indent="0">
              <a:lnSpc>
                <a:spcPct val="80000"/>
              </a:lnSpc>
              <a:spcBef>
                <a:spcPts val="864"/>
              </a:spcBef>
              <a:buSzPts val="1914"/>
              <a:buNone/>
            </a:pPr>
            <a:r>
              <a:rPr lang="en-US" sz="1200" b="1" u="sng" dirty="0"/>
              <a:t>______________________________________________                                                              (use more pages if necessary) </a:t>
            </a:r>
          </a:p>
          <a:p>
            <a:pPr marL="0" lvl="0" indent="0">
              <a:lnSpc>
                <a:spcPct val="80000"/>
              </a:lnSpc>
              <a:spcBef>
                <a:spcPts val="864"/>
              </a:spcBef>
              <a:buSzPts val="1914"/>
              <a:buNone/>
            </a:pPr>
            <a:r>
              <a:rPr lang="en-US" sz="1200" b="1" u="sng" dirty="0">
                <a:latin typeface="Calibri" panose="020F0502020204030204" pitchFamily="34" charset="0"/>
              </a:rPr>
              <a:t>DOES AUTHOR HAVE ADDITIONAL  KNOWLEDGE REGARDING ALLEGED INCIDENT -  SEPARATE FROM THAT REPORTED OR WITNESSED? YES □ NO □</a:t>
            </a:r>
          </a:p>
          <a:p>
            <a:pPr marL="0" lvl="0" indent="0">
              <a:lnSpc>
                <a:spcPct val="80000"/>
              </a:lnSpc>
              <a:spcBef>
                <a:spcPts val="864"/>
              </a:spcBef>
              <a:buSzPts val="1914"/>
              <a:buNone/>
            </a:pPr>
            <a:r>
              <a:rPr lang="en-US" sz="1200" b="1" u="sng" dirty="0">
                <a:latin typeface="Calibri" panose="020F0502020204030204" pitchFamily="34" charset="0"/>
              </a:rPr>
              <a:t>IF “YES” THEN DESCRIBE THAT INFORMATION: </a:t>
            </a:r>
            <a:r>
              <a:rPr lang="en-US" sz="1200" b="1" u="sng" dirty="0"/>
              <a:t>      ____________________________________________________                                                                                                                                                                                                                                                                                                                                                                                                                                                                                                                                                                                                                                                                                                                                     </a:t>
            </a:r>
            <a:endParaRPr lang="en-US" sz="1200" dirty="0"/>
          </a:p>
          <a:p>
            <a:pPr marL="0" lvl="0" indent="0">
              <a:spcBef>
                <a:spcPts val="840"/>
              </a:spcBef>
              <a:buSzPts val="1740"/>
              <a:buNone/>
            </a:pPr>
            <a:r>
              <a:rPr lang="en-US" sz="1200" dirty="0">
                <a:solidFill>
                  <a:srgbClr val="FF0000"/>
                </a:solidFill>
              </a:rPr>
              <a:t>*NEW AUG 2020: IF YOU </a:t>
            </a:r>
            <a:r>
              <a:rPr lang="en-US" sz="1200" b="1" dirty="0">
                <a:solidFill>
                  <a:srgbClr val="FF0000"/>
                </a:solidFill>
              </a:rPr>
              <a:t>REASONABLY BELIEVE THE CONDUCT MAY OR MIGHT BE “SEXUAL HARASSMENT”</a:t>
            </a:r>
            <a:r>
              <a:rPr lang="en-US" sz="1200" dirty="0">
                <a:solidFill>
                  <a:srgbClr val="FF0000"/>
                </a:solidFill>
              </a:rPr>
              <a:t> YOU MUST REFER THIS MATTER DIRECTLY TO YOUR TITLE IX COORDINATOR WITHOUT DELAY.  </a:t>
            </a:r>
            <a:endParaRPr lang="en-US" sz="1200" dirty="0"/>
          </a:p>
          <a:p>
            <a:pPr marL="0" lvl="0" indent="0">
              <a:spcBef>
                <a:spcPts val="840"/>
              </a:spcBef>
              <a:buSzPts val="1740"/>
              <a:buNone/>
            </a:pPr>
            <a:r>
              <a:rPr lang="en-US" sz="1200" dirty="0">
                <a:solidFill>
                  <a:srgbClr val="FF0000"/>
                </a:solidFill>
              </a:rPr>
              <a:t>DATE &amp; TIME REPORTED TO TITLE IX COORDINATOR: DATE: ___________ TIME: ___________                                                                                                                                                                                                                                                                                                                                                                                                                                                                                                                                                                                                                                                                                                                          </a:t>
            </a:r>
            <a:endParaRPr lang="en-US" sz="1200" dirty="0"/>
          </a:p>
          <a:p>
            <a:pPr marL="0" lvl="0" indent="0">
              <a:spcBef>
                <a:spcPts val="840"/>
              </a:spcBef>
              <a:buSzPts val="1740"/>
              <a:buNone/>
            </a:pPr>
            <a:r>
              <a:rPr lang="en-US" sz="1200" b="1" dirty="0">
                <a:solidFill>
                  <a:srgbClr val="FF0000"/>
                </a:solidFill>
              </a:rPr>
              <a:t>Title IX Coordinator Signature acknowledging receipt: __________________</a:t>
            </a:r>
            <a:r>
              <a:rPr lang="en-US" sz="1200" b="1" u="sng" dirty="0">
                <a:solidFill>
                  <a:srgbClr val="FF0000"/>
                </a:solidFill>
              </a:rPr>
              <a:t>  </a:t>
            </a:r>
            <a:r>
              <a:rPr lang="en-US" sz="1200" dirty="0"/>
              <a:t> </a:t>
            </a:r>
          </a:p>
          <a:p>
            <a:pPr marL="0" lvl="0" indent="0" algn="l" rtl="0">
              <a:spcBef>
                <a:spcPts val="840"/>
              </a:spcBef>
              <a:spcAft>
                <a:spcPts val="0"/>
              </a:spcAft>
              <a:buSzPts val="1740"/>
              <a:buNone/>
            </a:pPr>
            <a:r>
              <a:rPr lang="en-US" sz="1200" b="1" dirty="0"/>
              <a:t>INCIDENT REPORTED TO DESIGNATED EMPLOYEE? ____ YES _____ NO </a:t>
            </a:r>
            <a:endParaRPr sz="1200" dirty="0"/>
          </a:p>
          <a:p>
            <a:pPr marL="0" lvl="0" indent="0" algn="l" rtl="0">
              <a:spcBef>
                <a:spcPts val="840"/>
              </a:spcBef>
              <a:spcAft>
                <a:spcPts val="0"/>
              </a:spcAft>
              <a:buSzPts val="1740"/>
              <a:buNone/>
            </a:pPr>
            <a:r>
              <a:rPr lang="en-US" sz="1200" b="1" dirty="0"/>
              <a:t>NO (If no, explain in detail WHY not reported to  DE:_____________</a:t>
            </a:r>
            <a:endParaRPr sz="1200" dirty="0"/>
          </a:p>
          <a:p>
            <a:pPr marL="0" lvl="0" indent="0" algn="l" rtl="0">
              <a:spcBef>
                <a:spcPts val="840"/>
              </a:spcBef>
              <a:spcAft>
                <a:spcPts val="0"/>
              </a:spcAft>
              <a:buSzPts val="1740"/>
              <a:buNone/>
            </a:pPr>
            <a:r>
              <a:rPr lang="en-US" sz="1200" b="1" dirty="0"/>
              <a:t>________________________________________________________</a:t>
            </a:r>
            <a:r>
              <a:rPr lang="en-US" sz="1200" b="1" u="sng" dirty="0"/>
              <a:t>                                                                                                                                                   </a:t>
            </a:r>
            <a:endParaRPr sz="1200" dirty="0"/>
          </a:p>
          <a:p>
            <a:pPr marL="0" lvl="0" indent="0" algn="l" rtl="0">
              <a:spcBef>
                <a:spcPts val="840"/>
              </a:spcBef>
              <a:spcAft>
                <a:spcPts val="0"/>
              </a:spcAft>
              <a:buSzPts val="1740"/>
              <a:buNone/>
            </a:pPr>
            <a:r>
              <a:rPr lang="en-US" sz="1200" b="1" dirty="0"/>
              <a:t>IF REPORTED TO DE/DATE &amp; TIME INCIDENT WAS REPORTED TO C-1 DESIGNEE:</a:t>
            </a:r>
            <a:r>
              <a:rPr lang="en-US" sz="1200" b="1" u="sng" dirty="0"/>
              <a:t> DATE      / TIME           </a:t>
            </a:r>
            <a:r>
              <a:rPr lang="en-US" sz="1200" b="1" dirty="0"/>
              <a:t>DE Signature acknowledging receipt: __________________</a:t>
            </a:r>
            <a:r>
              <a:rPr lang="en-US" sz="1200" b="1" u="sng" dirty="0"/>
              <a:t> </a:t>
            </a:r>
            <a:endParaRPr sz="1200" dirty="0"/>
          </a:p>
        </p:txBody>
      </p:sp>
      <p:sp>
        <p:nvSpPr>
          <p:cNvPr id="306" name="Google Shape;306;p19"/>
          <p:cNvSpPr txBox="1">
            <a:spLocks noGrp="1"/>
          </p:cNvSpPr>
          <p:nvPr>
            <p:ph type="ftr" sz="quarter" idx="11"/>
          </p:nvPr>
        </p:nvSpPr>
        <p:spPr>
          <a:xfrm>
            <a:off x="2530076" y="6366753"/>
            <a:ext cx="7084177" cy="9824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2833815" y="90616"/>
            <a:ext cx="8913341" cy="82378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000"/>
              <a:buFont typeface="Corbel"/>
              <a:buNone/>
            </a:pPr>
            <a:r>
              <a:rPr lang="en-US" dirty="0"/>
              <a:t>Student Conduct Form-DESIGNEE-</a:t>
            </a:r>
            <a:r>
              <a:rPr lang="en-US" b="1" dirty="0">
                <a:solidFill>
                  <a:srgbClr val="FF0000"/>
                </a:solidFill>
              </a:rPr>
              <a:t>NEW**</a:t>
            </a:r>
            <a:endParaRPr dirty="0"/>
          </a:p>
        </p:txBody>
      </p:sp>
      <p:sp>
        <p:nvSpPr>
          <p:cNvPr id="339" name="Google Shape;339;p22"/>
          <p:cNvSpPr txBox="1">
            <a:spLocks noGrp="1"/>
          </p:cNvSpPr>
          <p:nvPr>
            <p:ph idx="1"/>
          </p:nvPr>
        </p:nvSpPr>
        <p:spPr>
          <a:xfrm>
            <a:off x="1491174" y="801859"/>
            <a:ext cx="10578906" cy="5755460"/>
          </a:xfrm>
          <a:prstGeom prst="rect">
            <a:avLst/>
          </a:prstGeom>
          <a:noFill/>
          <a:ln>
            <a:noFill/>
          </a:ln>
        </p:spPr>
        <p:txBody>
          <a:bodyPr spcFirstLastPara="1" wrap="square" lIns="91425" tIns="45700" rIns="91425" bIns="45700" anchor="ctr" anchorCtr="0">
            <a:normAutofit lnSpcReduction="10000"/>
          </a:bodyPr>
          <a:lstStyle/>
          <a:p>
            <a:pPr marL="0" lvl="0" indent="0">
              <a:lnSpc>
                <a:spcPct val="80000"/>
              </a:lnSpc>
              <a:spcBef>
                <a:spcPts val="0"/>
              </a:spcBef>
              <a:buSzPts val="1914"/>
              <a:buNone/>
            </a:pPr>
            <a:r>
              <a:rPr lang="en-US" sz="1320" b="1" dirty="0"/>
              <a:t>DESIGNATED EMPLOYEE AUTHOR OF FORM: </a:t>
            </a:r>
            <a:r>
              <a:rPr lang="en-US" sz="1320" b="1" u="sng" dirty="0"/>
              <a:t>    _____________________</a:t>
            </a:r>
            <a:r>
              <a:rPr lang="en-US" sz="1400" b="1" u="sng" dirty="0"/>
              <a:t>DATE/TIME FORM FILLED OUT: DATE________TIME: ________</a:t>
            </a:r>
            <a:r>
              <a:rPr lang="en-US" sz="1320" b="1" u="sng" dirty="0"/>
              <a:t>               </a:t>
            </a:r>
            <a:endParaRPr sz="1320" dirty="0"/>
          </a:p>
          <a:p>
            <a:pPr marL="0" lvl="0" indent="0" algn="l" rtl="0">
              <a:lnSpc>
                <a:spcPct val="80000"/>
              </a:lnSpc>
              <a:spcBef>
                <a:spcPts val="864"/>
              </a:spcBef>
              <a:spcAft>
                <a:spcPts val="0"/>
              </a:spcAft>
              <a:buSzPts val="1914"/>
              <a:buNone/>
            </a:pPr>
            <a:r>
              <a:rPr lang="en-US" sz="1320" b="1" dirty="0"/>
              <a:t>(WERE YOU DIRECT WITNESS TO INCIDENT? </a:t>
            </a:r>
            <a:r>
              <a:rPr lang="en-US" sz="1320" b="1" u="sng" dirty="0"/>
              <a:t>    </a:t>
            </a:r>
            <a:r>
              <a:rPr lang="en-US" sz="1320" b="1" dirty="0"/>
              <a:t> Y </a:t>
            </a:r>
            <a:r>
              <a:rPr lang="en-US" sz="1320" b="1" u="sng" dirty="0"/>
              <a:t>    </a:t>
            </a:r>
            <a:r>
              <a:rPr lang="en-US" sz="1320" b="1" dirty="0"/>
              <a:t>N) IF NOT IDENTIFY STUDENT/ADULT/EMPLOYEE REPORTER NAME: ______________</a:t>
            </a:r>
            <a:endParaRPr sz="1320" dirty="0"/>
          </a:p>
          <a:p>
            <a:pPr marL="0" lvl="0" indent="0" algn="l" rtl="0">
              <a:lnSpc>
                <a:spcPct val="80000"/>
              </a:lnSpc>
              <a:spcBef>
                <a:spcPts val="864"/>
              </a:spcBef>
              <a:spcAft>
                <a:spcPts val="0"/>
              </a:spcAft>
              <a:buSzPts val="1914"/>
              <a:buNone/>
            </a:pPr>
            <a:r>
              <a:rPr lang="en-US" sz="1320" b="1" dirty="0"/>
              <a:t>(&amp; WAS THAT REPORTER A WITNESS TO THE INCIDENT? </a:t>
            </a:r>
            <a:r>
              <a:rPr lang="en-US" sz="1320" b="1" u="sng" dirty="0"/>
              <a:t>  </a:t>
            </a:r>
            <a:r>
              <a:rPr lang="en-US" sz="1320" b="1" dirty="0"/>
              <a:t> Y </a:t>
            </a:r>
            <a:r>
              <a:rPr lang="en-US" sz="1320" b="1" u="sng" dirty="0"/>
              <a:t>  </a:t>
            </a:r>
            <a:r>
              <a:rPr lang="en-US" sz="1320" b="1" dirty="0"/>
              <a:t>___ NO______)</a:t>
            </a:r>
            <a:endParaRPr sz="1320" dirty="0"/>
          </a:p>
          <a:p>
            <a:pPr marL="0" lvl="0" indent="0" algn="l" rtl="0">
              <a:lnSpc>
                <a:spcPct val="80000"/>
              </a:lnSpc>
              <a:spcBef>
                <a:spcPts val="864"/>
              </a:spcBef>
              <a:spcAft>
                <a:spcPts val="0"/>
              </a:spcAft>
              <a:buSzPts val="1914"/>
              <a:buNone/>
            </a:pPr>
            <a:r>
              <a:rPr lang="en-US" sz="1320" b="1" dirty="0"/>
              <a:t>IDENTITY OF ALLEGED STUDENT OFFENDER: __________________</a:t>
            </a:r>
            <a:endParaRPr sz="1320" dirty="0"/>
          </a:p>
          <a:p>
            <a:pPr marL="0" lvl="0" indent="0" algn="l" rtl="0">
              <a:lnSpc>
                <a:spcPct val="80000"/>
              </a:lnSpc>
              <a:spcBef>
                <a:spcPts val="864"/>
              </a:spcBef>
              <a:spcAft>
                <a:spcPts val="0"/>
              </a:spcAft>
              <a:buSzPts val="1914"/>
              <a:buNone/>
            </a:pPr>
            <a:r>
              <a:rPr lang="en-US" sz="1320" b="1" dirty="0"/>
              <a:t>IDENTITY OF COMPLAINANT STUDENT (student targeted by the behavior, need not have reported it): ________________</a:t>
            </a:r>
            <a:endParaRPr sz="1320" dirty="0"/>
          </a:p>
          <a:p>
            <a:pPr marL="0" lvl="0" indent="0" algn="l" rtl="0">
              <a:lnSpc>
                <a:spcPct val="80000"/>
              </a:lnSpc>
              <a:spcBef>
                <a:spcPts val="864"/>
              </a:spcBef>
              <a:spcAft>
                <a:spcPts val="0"/>
              </a:spcAft>
              <a:buSzPts val="1914"/>
              <a:buNone/>
            </a:pPr>
            <a:r>
              <a:rPr lang="en-US" sz="1320" b="1" dirty="0"/>
              <a:t>DATE OF ALLEGED INCIDENT:	</a:t>
            </a:r>
            <a:r>
              <a:rPr lang="en-US" sz="1320" b="1" u="sng" dirty="0"/>
              <a:t>Date:____ Time: _______</a:t>
            </a:r>
            <a:endParaRPr sz="1320" dirty="0"/>
          </a:p>
          <a:p>
            <a:pPr marL="0" lvl="0" indent="0" algn="l" rtl="0">
              <a:lnSpc>
                <a:spcPct val="80000"/>
              </a:lnSpc>
              <a:spcBef>
                <a:spcPts val="864"/>
              </a:spcBef>
              <a:spcAft>
                <a:spcPts val="0"/>
              </a:spcAft>
              <a:buSzPts val="1914"/>
              <a:buNone/>
            </a:pPr>
            <a:r>
              <a:rPr lang="en-US" sz="1320" b="1" dirty="0"/>
              <a:t>DATE/TIME INFORMATION RECEIVED BY DESIGNEE (IF NOT A WITNESS TO INCIDENT)____</a:t>
            </a:r>
            <a:r>
              <a:rPr lang="en-US" sz="1320" b="1" u="sng" dirty="0"/>
              <a:t>Date__ Time </a:t>
            </a:r>
          </a:p>
          <a:p>
            <a:pPr marL="0" indent="0">
              <a:lnSpc>
                <a:spcPct val="80000"/>
              </a:lnSpc>
              <a:spcBef>
                <a:spcPts val="864"/>
              </a:spcBef>
              <a:buSzPts val="1914"/>
              <a:buNone/>
            </a:pPr>
            <a:r>
              <a:rPr lang="en-US" sz="1320" b="1" dirty="0"/>
              <a:t>IDENTITY OF STUDENT WITNESSES (if any) ):__________________________________</a:t>
            </a:r>
            <a:endParaRPr lang="en-US" sz="1320" dirty="0"/>
          </a:p>
          <a:p>
            <a:pPr marL="0" lvl="0" indent="0">
              <a:lnSpc>
                <a:spcPct val="80000"/>
              </a:lnSpc>
              <a:spcBef>
                <a:spcPts val="864"/>
              </a:spcBef>
              <a:buSzPts val="1914"/>
              <a:buNone/>
            </a:pPr>
            <a:r>
              <a:rPr lang="en-US" sz="1320" b="1" dirty="0"/>
              <a:t>IDENTITY OF ANY OTHER DISTRICT EMPLOYEE WITNESSES (IF ANY):__________________________________</a:t>
            </a:r>
            <a:endParaRPr lang="en-US" sz="1320" dirty="0"/>
          </a:p>
          <a:p>
            <a:pPr marL="0" lvl="0" indent="0">
              <a:lnSpc>
                <a:spcPct val="80000"/>
              </a:lnSpc>
              <a:spcBef>
                <a:spcPts val="864"/>
              </a:spcBef>
              <a:buSzPts val="1914"/>
              <a:buNone/>
            </a:pPr>
            <a:r>
              <a:rPr lang="en-US" sz="1320" b="1" dirty="0"/>
              <a:t>ANY INITIAL ACTIONS TAKEN BY DE:___________________________ </a:t>
            </a:r>
            <a:endParaRPr lang="en-US" sz="1320" dirty="0"/>
          </a:p>
          <a:p>
            <a:pPr marL="0" lvl="0" indent="0" algn="l" rtl="0">
              <a:lnSpc>
                <a:spcPct val="80000"/>
              </a:lnSpc>
              <a:spcBef>
                <a:spcPts val="864"/>
              </a:spcBef>
              <a:spcAft>
                <a:spcPts val="0"/>
              </a:spcAft>
              <a:buSzPts val="1914"/>
              <a:buNone/>
            </a:pPr>
            <a:r>
              <a:rPr lang="en-US" sz="1320" b="1" dirty="0"/>
              <a:t>DESCRIPTION OF WITNESSED OR REPORTED CONDUCT: </a:t>
            </a:r>
            <a:r>
              <a:rPr lang="en-US" sz="1320" b="1" u="sng" dirty="0"/>
              <a:t>  </a:t>
            </a:r>
            <a:endParaRPr sz="1320" dirty="0"/>
          </a:p>
          <a:p>
            <a:pPr marL="0" lvl="0" indent="0" algn="l" rtl="0">
              <a:lnSpc>
                <a:spcPct val="80000"/>
              </a:lnSpc>
              <a:spcBef>
                <a:spcPts val="864"/>
              </a:spcBef>
              <a:spcAft>
                <a:spcPts val="0"/>
              </a:spcAft>
              <a:buSzPts val="1914"/>
              <a:buNone/>
            </a:pPr>
            <a:r>
              <a:rPr lang="en-US" sz="1320" b="1" u="sng" dirty="0"/>
              <a:t>______________________________________________                                                              (use more pages if necessary) </a:t>
            </a:r>
          </a:p>
          <a:p>
            <a:pPr marL="0" lvl="0" indent="0">
              <a:lnSpc>
                <a:spcPct val="80000"/>
              </a:lnSpc>
              <a:spcBef>
                <a:spcPts val="864"/>
              </a:spcBef>
              <a:buSzPts val="1914"/>
              <a:buNone/>
            </a:pPr>
            <a:r>
              <a:rPr lang="en-US" sz="1320" b="1" u="sng" dirty="0">
                <a:latin typeface="Calibri" panose="020F0502020204030204" pitchFamily="34" charset="0"/>
              </a:rPr>
              <a:t>DOES DESIGNEE HAVE ADDITIONAL  KNOWLEDGE REGARDING ALLEGED INCIDENT -  SEPARATE FROM THAT REPORTED OR WITNESSED? YES □ NO □</a:t>
            </a:r>
          </a:p>
          <a:p>
            <a:pPr marL="0" lvl="0" indent="0">
              <a:lnSpc>
                <a:spcPct val="80000"/>
              </a:lnSpc>
              <a:spcBef>
                <a:spcPts val="864"/>
              </a:spcBef>
              <a:buSzPts val="1914"/>
              <a:buNone/>
            </a:pPr>
            <a:r>
              <a:rPr lang="en-US" sz="1320" b="1" u="sng" dirty="0">
                <a:latin typeface="Calibri" panose="020F0502020204030204" pitchFamily="34" charset="0"/>
              </a:rPr>
              <a:t>IF YES DESCRIBE THAT INFORMATION: </a:t>
            </a:r>
            <a:r>
              <a:rPr lang="en-US" sz="1320" b="1" u="sng" dirty="0"/>
              <a:t>      ____________________________________________________                                                                                                                                                                                                                                                                                                                                                                                                                                                                                                                                                                                                                                                                                                                                     </a:t>
            </a:r>
            <a:endParaRPr sz="1320" dirty="0"/>
          </a:p>
          <a:p>
            <a:pPr marL="0" lvl="0" indent="0" algn="l" rtl="0">
              <a:lnSpc>
                <a:spcPct val="80000"/>
              </a:lnSpc>
              <a:spcBef>
                <a:spcPts val="864"/>
              </a:spcBef>
              <a:spcAft>
                <a:spcPts val="0"/>
              </a:spcAft>
              <a:buSzPts val="1914"/>
              <a:buNone/>
            </a:pPr>
            <a:r>
              <a:rPr lang="en-US" sz="1320" dirty="0">
                <a:solidFill>
                  <a:srgbClr val="FF0000"/>
                </a:solidFill>
              </a:rPr>
              <a:t>**NEW AUG 2020: IF YOU </a:t>
            </a:r>
            <a:r>
              <a:rPr lang="en-US" sz="1320" b="1" dirty="0">
                <a:solidFill>
                  <a:srgbClr val="FF0000"/>
                </a:solidFill>
              </a:rPr>
              <a:t>REASONABLY BELIEVE THE CONDUCT MAY OR MIGHT BE “SEXUAL HARASSMENT”</a:t>
            </a:r>
            <a:r>
              <a:rPr lang="en-US" sz="1320" dirty="0">
                <a:solidFill>
                  <a:srgbClr val="FF0000"/>
                </a:solidFill>
              </a:rPr>
              <a:t> YOU MUST REFER THIS MATTER DIRECTLY TO YOUR TITLE IX COORDINATOR WITHOUT DELAY.  </a:t>
            </a:r>
            <a:endParaRPr dirty="0"/>
          </a:p>
          <a:p>
            <a:pPr marL="0" lvl="0" indent="0" algn="l" rtl="0">
              <a:lnSpc>
                <a:spcPct val="80000"/>
              </a:lnSpc>
              <a:spcBef>
                <a:spcPts val="864"/>
              </a:spcBef>
              <a:spcAft>
                <a:spcPts val="0"/>
              </a:spcAft>
              <a:buSzPts val="1914"/>
              <a:buNone/>
            </a:pPr>
            <a:r>
              <a:rPr lang="en-US" sz="1320" dirty="0">
                <a:solidFill>
                  <a:srgbClr val="FF0000"/>
                </a:solidFill>
              </a:rPr>
              <a:t>DATE &amp; TIME REPORTED TO TITLE IX COORDINATOR: DATE: ___________ TIME: ___________                                                                                                                                                                                                                                                                                                                                                                                                                                                                                                                                                                                                                                                                                                                          </a:t>
            </a:r>
            <a:endParaRPr dirty="0"/>
          </a:p>
          <a:p>
            <a:pPr marL="0" lvl="0" indent="0" algn="l" rtl="0">
              <a:lnSpc>
                <a:spcPct val="80000"/>
              </a:lnSpc>
              <a:spcBef>
                <a:spcPts val="864"/>
              </a:spcBef>
              <a:spcAft>
                <a:spcPts val="0"/>
              </a:spcAft>
              <a:buSzPts val="1914"/>
              <a:buNone/>
            </a:pPr>
            <a:r>
              <a:rPr lang="en-US" sz="1320" b="1" dirty="0">
                <a:solidFill>
                  <a:srgbClr val="FF0000"/>
                </a:solidFill>
              </a:rPr>
              <a:t>Title IX Coordinator Signature acknowledging receipt: __________________</a:t>
            </a:r>
            <a:endParaRPr sz="1320" dirty="0">
              <a:solidFill>
                <a:srgbClr val="FF0000"/>
              </a:solidFill>
            </a:endParaRPr>
          </a:p>
          <a:p>
            <a:pPr marL="0" lvl="0" indent="0" algn="l" rtl="0">
              <a:lnSpc>
                <a:spcPct val="80000"/>
              </a:lnSpc>
              <a:spcBef>
                <a:spcPts val="864"/>
              </a:spcBef>
              <a:spcAft>
                <a:spcPts val="0"/>
              </a:spcAft>
              <a:buSzPts val="1914"/>
              <a:buNone/>
            </a:pPr>
            <a:r>
              <a:rPr lang="en-US" sz="1320" b="1" dirty="0"/>
              <a:t>INCIDENT REPORTED TO BUILDING ADMINISTRATOR? ____ YES _____ NO (If no, explain in detail WHY not reported to BA:_____________</a:t>
            </a:r>
            <a:endParaRPr sz="1320" dirty="0"/>
          </a:p>
          <a:p>
            <a:pPr marL="0" lvl="0" indent="0" algn="l" rtl="0">
              <a:lnSpc>
                <a:spcPct val="80000"/>
              </a:lnSpc>
              <a:spcBef>
                <a:spcPts val="864"/>
              </a:spcBef>
              <a:spcAft>
                <a:spcPts val="0"/>
              </a:spcAft>
              <a:buSzPts val="1914"/>
              <a:buNone/>
            </a:pPr>
            <a:r>
              <a:rPr lang="en-US" sz="1320" b="1" dirty="0"/>
              <a:t>_______________________________________________________</a:t>
            </a:r>
            <a:r>
              <a:rPr lang="en-US" sz="1320" b="1" u="sng" dirty="0"/>
              <a:t>                                                                                                                                                           </a:t>
            </a:r>
            <a:endParaRPr sz="1320" dirty="0"/>
          </a:p>
          <a:p>
            <a:pPr marL="0" lvl="0" indent="0" algn="l" rtl="0">
              <a:lnSpc>
                <a:spcPct val="80000"/>
              </a:lnSpc>
              <a:spcBef>
                <a:spcPts val="864"/>
              </a:spcBef>
              <a:spcAft>
                <a:spcPts val="0"/>
              </a:spcAft>
              <a:buSzPts val="1914"/>
              <a:buNone/>
            </a:pPr>
            <a:r>
              <a:rPr lang="en-US" sz="1320" b="1" dirty="0"/>
              <a:t>DATE &amp; TIME INCIDENT REPORTED BY DE TO BA:</a:t>
            </a:r>
            <a:r>
              <a:rPr lang="en-US" sz="1320" b="1" u="sng" dirty="0"/>
              <a:t> DATE      / TIME </a:t>
            </a:r>
            <a:endParaRPr sz="1320" dirty="0"/>
          </a:p>
          <a:p>
            <a:pPr marL="285750" lvl="0" indent="-285750" algn="l" rtl="0">
              <a:lnSpc>
                <a:spcPct val="80000"/>
              </a:lnSpc>
              <a:spcBef>
                <a:spcPts val="864"/>
              </a:spcBef>
              <a:spcAft>
                <a:spcPts val="0"/>
              </a:spcAft>
              <a:buSzPts val="1914"/>
              <a:buChar char="•"/>
            </a:pPr>
            <a:r>
              <a:rPr lang="en-US" sz="1320" b="1" u="sng" dirty="0"/>
              <a:t>Administrator</a:t>
            </a:r>
            <a:r>
              <a:rPr lang="en-US" sz="1320" b="1" dirty="0"/>
              <a:t> Signature acknowledging receipt: __________________</a:t>
            </a:r>
            <a:endParaRPr sz="1320" dirty="0"/>
          </a:p>
        </p:txBody>
      </p:sp>
      <p:sp>
        <p:nvSpPr>
          <p:cNvPr id="340" name="Google Shape;340;p22"/>
          <p:cNvSpPr txBox="1">
            <a:spLocks noGrp="1"/>
          </p:cNvSpPr>
          <p:nvPr>
            <p:ph type="ftr" sz="quarter" idx="11"/>
          </p:nvPr>
        </p:nvSpPr>
        <p:spPr>
          <a:xfrm>
            <a:off x="2572279" y="6557319"/>
            <a:ext cx="7084177" cy="18110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2"/>
          <p:cNvSpPr txBox="1">
            <a:spLocks noGrp="1"/>
          </p:cNvSpPr>
          <p:nvPr>
            <p:ph type="title"/>
          </p:nvPr>
        </p:nvSpPr>
        <p:spPr>
          <a:xfrm>
            <a:off x="1547445" y="112542"/>
            <a:ext cx="10092619" cy="47584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600"/>
              <a:buFont typeface="Corbel"/>
              <a:buNone/>
            </a:pPr>
            <a:r>
              <a:rPr lang="en-US" sz="3600" dirty="0"/>
              <a:t>Student Conduct Form-Building Administrator-</a:t>
            </a:r>
            <a:r>
              <a:rPr lang="en-US" sz="3600" b="1" dirty="0">
                <a:solidFill>
                  <a:srgbClr val="FF0000"/>
                </a:solidFill>
              </a:rPr>
              <a:t>NEW**</a:t>
            </a:r>
            <a:endParaRPr sz="3600" dirty="0"/>
          </a:p>
        </p:txBody>
      </p:sp>
      <p:sp>
        <p:nvSpPr>
          <p:cNvPr id="415" name="Google Shape;415;p32"/>
          <p:cNvSpPr txBox="1">
            <a:spLocks noGrp="1"/>
          </p:cNvSpPr>
          <p:nvPr>
            <p:ph idx="1"/>
          </p:nvPr>
        </p:nvSpPr>
        <p:spPr>
          <a:xfrm>
            <a:off x="1716259" y="588390"/>
            <a:ext cx="10156874" cy="5968930"/>
          </a:xfrm>
          <a:prstGeom prst="rect">
            <a:avLst/>
          </a:prstGeom>
          <a:noFill/>
          <a:ln>
            <a:noFill/>
          </a:ln>
        </p:spPr>
        <p:txBody>
          <a:bodyPr spcFirstLastPara="1" wrap="square" lIns="91425" tIns="45700" rIns="91425" bIns="45700" anchor="ctr" anchorCtr="0">
            <a:normAutofit fontScale="92500" lnSpcReduction="20000"/>
          </a:bodyPr>
          <a:lstStyle/>
          <a:p>
            <a:pPr marL="0" lvl="0" indent="0">
              <a:lnSpc>
                <a:spcPct val="80000"/>
              </a:lnSpc>
              <a:spcBef>
                <a:spcPts val="0"/>
              </a:spcBef>
              <a:buSzPts val="1914"/>
              <a:buNone/>
            </a:pPr>
            <a:r>
              <a:rPr lang="en-US" sz="1200" b="1" dirty="0"/>
              <a:t>BUILDING ADMINISTRATOR/AUTHOR OF FORM: </a:t>
            </a:r>
            <a:r>
              <a:rPr lang="en-US" sz="1200" b="1" u="sng" dirty="0"/>
              <a:t>    ___________________________ DATE/TIME FORM FILLED OUT: DATE________TIME: ________              </a:t>
            </a:r>
            <a:endParaRPr lang="en-US" sz="1200" dirty="0"/>
          </a:p>
          <a:p>
            <a:pPr marL="0" lvl="0" indent="0">
              <a:lnSpc>
                <a:spcPct val="80000"/>
              </a:lnSpc>
              <a:spcBef>
                <a:spcPts val="864"/>
              </a:spcBef>
              <a:buSzPts val="1914"/>
              <a:buNone/>
            </a:pPr>
            <a:r>
              <a:rPr lang="en-US" sz="1200" b="1" dirty="0"/>
              <a:t>(WERE YOU DIRECT WITNESS TO INCIDENT? </a:t>
            </a:r>
            <a:r>
              <a:rPr lang="en-US" sz="1200" b="1" u="sng" dirty="0"/>
              <a:t>    </a:t>
            </a:r>
            <a:r>
              <a:rPr lang="en-US" sz="1200" b="1" dirty="0"/>
              <a:t> Y </a:t>
            </a:r>
            <a:r>
              <a:rPr lang="en-US" sz="1200" b="1" u="sng" dirty="0"/>
              <a:t>    </a:t>
            </a:r>
            <a:r>
              <a:rPr lang="en-US" sz="1200" b="1" dirty="0"/>
              <a:t>N) IF NOT IDENTIFY STUDENT/ADULT/EMPLOYEE REPORTER NAME: ______________</a:t>
            </a:r>
            <a:endParaRPr lang="en-US" sz="1200" dirty="0"/>
          </a:p>
          <a:p>
            <a:pPr marL="0" lvl="0" indent="0">
              <a:lnSpc>
                <a:spcPct val="80000"/>
              </a:lnSpc>
              <a:spcBef>
                <a:spcPts val="864"/>
              </a:spcBef>
              <a:buSzPts val="1914"/>
              <a:buNone/>
            </a:pPr>
            <a:r>
              <a:rPr lang="en-US" sz="1200" b="1" dirty="0"/>
              <a:t>(&amp; WAS THAT REPORTER A WITNESS TO THE INCIDENT? </a:t>
            </a:r>
            <a:r>
              <a:rPr lang="en-US" sz="1200" b="1" u="sng" dirty="0"/>
              <a:t>  </a:t>
            </a:r>
            <a:r>
              <a:rPr lang="en-US" sz="1200" b="1" dirty="0"/>
              <a:t> Y </a:t>
            </a:r>
            <a:r>
              <a:rPr lang="en-US" sz="1200" b="1" u="sng" dirty="0"/>
              <a:t>  </a:t>
            </a:r>
            <a:r>
              <a:rPr lang="en-US" sz="1200" b="1" dirty="0"/>
              <a:t>___ NO______)</a:t>
            </a:r>
            <a:endParaRPr lang="en-US" sz="1200" dirty="0"/>
          </a:p>
          <a:p>
            <a:pPr marL="0" lvl="0" indent="0">
              <a:lnSpc>
                <a:spcPct val="80000"/>
              </a:lnSpc>
              <a:spcBef>
                <a:spcPts val="864"/>
              </a:spcBef>
              <a:buSzPts val="1914"/>
              <a:buNone/>
            </a:pPr>
            <a:r>
              <a:rPr lang="en-US" sz="1200" b="1" dirty="0"/>
              <a:t>IDENTITY OF ALLEGED STUDENT OFFENDER: __________________</a:t>
            </a:r>
            <a:endParaRPr lang="en-US" sz="1200" dirty="0"/>
          </a:p>
          <a:p>
            <a:pPr marL="0" lvl="0" indent="0">
              <a:lnSpc>
                <a:spcPct val="80000"/>
              </a:lnSpc>
              <a:spcBef>
                <a:spcPts val="864"/>
              </a:spcBef>
              <a:buSzPts val="1914"/>
              <a:buNone/>
            </a:pPr>
            <a:r>
              <a:rPr lang="en-US" sz="1200" b="1" dirty="0"/>
              <a:t>IDENTITY OF COMPLAINANT STUDENT (student targeted by the behavior, need not have reported it): ________________</a:t>
            </a:r>
            <a:endParaRPr lang="en-US" sz="1200" dirty="0"/>
          </a:p>
          <a:p>
            <a:pPr marL="0" lvl="0" indent="0">
              <a:lnSpc>
                <a:spcPct val="80000"/>
              </a:lnSpc>
              <a:spcBef>
                <a:spcPts val="864"/>
              </a:spcBef>
              <a:buSzPts val="1914"/>
              <a:buNone/>
            </a:pPr>
            <a:r>
              <a:rPr lang="en-US" sz="1200" b="1" dirty="0"/>
              <a:t>DATE OF ALLEGED INCIDENT:	</a:t>
            </a:r>
            <a:r>
              <a:rPr lang="en-US" sz="1200" b="1" u="sng" dirty="0"/>
              <a:t>Date:____ Time: _______</a:t>
            </a:r>
            <a:endParaRPr lang="en-US" sz="1200" dirty="0"/>
          </a:p>
          <a:p>
            <a:pPr marL="0" lvl="0" indent="0">
              <a:lnSpc>
                <a:spcPct val="80000"/>
              </a:lnSpc>
              <a:spcBef>
                <a:spcPts val="864"/>
              </a:spcBef>
              <a:buSzPts val="1914"/>
              <a:buNone/>
            </a:pPr>
            <a:r>
              <a:rPr lang="en-US" sz="1200" b="1" dirty="0"/>
              <a:t>DATE/TIME INFORMATION RECEIVED BY Building Administrator (IF NOT A WITNESS TO INCIDENT)____</a:t>
            </a:r>
            <a:r>
              <a:rPr lang="en-US" sz="1200" b="1" u="sng" dirty="0"/>
              <a:t>Date__ Time </a:t>
            </a:r>
          </a:p>
          <a:p>
            <a:pPr marL="0" indent="0">
              <a:lnSpc>
                <a:spcPct val="80000"/>
              </a:lnSpc>
              <a:spcBef>
                <a:spcPts val="864"/>
              </a:spcBef>
              <a:buSzPts val="1914"/>
              <a:buNone/>
            </a:pPr>
            <a:r>
              <a:rPr lang="en-US" sz="1200" b="1" dirty="0"/>
              <a:t>IDENTITY OF STUDENT WITNESSES (if any):__________________________________</a:t>
            </a:r>
            <a:endParaRPr lang="en-US" sz="1200" dirty="0"/>
          </a:p>
          <a:p>
            <a:pPr marL="0" lvl="0" indent="0">
              <a:lnSpc>
                <a:spcPct val="80000"/>
              </a:lnSpc>
              <a:spcBef>
                <a:spcPts val="864"/>
              </a:spcBef>
              <a:buSzPts val="1914"/>
              <a:buNone/>
            </a:pPr>
            <a:r>
              <a:rPr lang="en-US" sz="1200" b="1" dirty="0"/>
              <a:t>IDENTITY OF ANY OTHER DISTRICT EMPLOYEE WITNESSES (IF ANY):__________________________________</a:t>
            </a:r>
            <a:endParaRPr lang="en-US" sz="1200" dirty="0"/>
          </a:p>
          <a:p>
            <a:pPr marL="0" lvl="0" indent="0">
              <a:lnSpc>
                <a:spcPct val="80000"/>
              </a:lnSpc>
              <a:spcBef>
                <a:spcPts val="864"/>
              </a:spcBef>
              <a:buSzPts val="1914"/>
              <a:buNone/>
            </a:pPr>
            <a:r>
              <a:rPr lang="en-US" sz="1200" b="1" dirty="0"/>
              <a:t>ANY INITIAL ACTIONS TAKEN BY AUTHOR:___________________________ </a:t>
            </a:r>
            <a:endParaRPr lang="en-US" sz="1200" dirty="0"/>
          </a:p>
          <a:p>
            <a:pPr marL="0" lvl="0" indent="0">
              <a:lnSpc>
                <a:spcPct val="80000"/>
              </a:lnSpc>
              <a:spcBef>
                <a:spcPts val="864"/>
              </a:spcBef>
              <a:buSzPts val="1914"/>
              <a:buNone/>
            </a:pPr>
            <a:r>
              <a:rPr lang="en-US" sz="1200" b="1" dirty="0"/>
              <a:t>DESCRIPTION OF WITNESSED OR REPORTED CONDUCT: </a:t>
            </a:r>
            <a:r>
              <a:rPr lang="en-US" sz="1200" b="1" u="sng" dirty="0"/>
              <a:t>  </a:t>
            </a:r>
            <a:endParaRPr lang="en-US" sz="1200" dirty="0"/>
          </a:p>
          <a:p>
            <a:pPr marL="0" lvl="0" indent="0">
              <a:lnSpc>
                <a:spcPct val="80000"/>
              </a:lnSpc>
              <a:spcBef>
                <a:spcPts val="864"/>
              </a:spcBef>
              <a:buSzPts val="1914"/>
              <a:buNone/>
            </a:pPr>
            <a:r>
              <a:rPr lang="en-US" sz="1200" b="1" u="sng" dirty="0"/>
              <a:t>______________________________________________                                                              (use more pages if necessary) </a:t>
            </a:r>
          </a:p>
          <a:p>
            <a:pPr marL="0" lvl="0" indent="0">
              <a:lnSpc>
                <a:spcPct val="80000"/>
              </a:lnSpc>
              <a:spcBef>
                <a:spcPts val="864"/>
              </a:spcBef>
              <a:buSzPts val="1914"/>
              <a:buNone/>
            </a:pPr>
            <a:r>
              <a:rPr lang="en-US" sz="1200" b="1" u="sng" dirty="0">
                <a:latin typeface="Calibri" panose="020F0502020204030204" pitchFamily="34" charset="0"/>
              </a:rPr>
              <a:t>DOES BUILDING ADMINISTRATOR HAVE ADDITIONAL  KNOWLEDGE REGARDING ALLEGED INCIDENT -  SEPARATE FROM THAT REPORTED OR WITNESSED? YES □ NO □</a:t>
            </a:r>
          </a:p>
          <a:p>
            <a:pPr marL="0" lvl="0" indent="0">
              <a:lnSpc>
                <a:spcPct val="80000"/>
              </a:lnSpc>
              <a:spcBef>
                <a:spcPts val="864"/>
              </a:spcBef>
              <a:buSzPts val="1914"/>
              <a:buNone/>
            </a:pPr>
            <a:r>
              <a:rPr lang="en-US" sz="1200" b="1" u="sng" dirty="0">
                <a:latin typeface="Calibri" panose="020F0502020204030204" pitchFamily="34" charset="0"/>
              </a:rPr>
              <a:t>IF YES DESCRIBE THAT INFORMATION: </a:t>
            </a:r>
            <a:r>
              <a:rPr lang="en-US" sz="1200" b="1" u="sng" dirty="0"/>
              <a:t>      ____________________________________________________                                                                                                                                                                                                                                                                                                                                                                                                                                                                                                                                                                                                                                                                                                                                     </a:t>
            </a:r>
            <a:endParaRPr lang="en-US" sz="1200" dirty="0"/>
          </a:p>
          <a:p>
            <a:pPr marL="0" lvl="0" indent="0" algn="l" rtl="0">
              <a:lnSpc>
                <a:spcPct val="80000"/>
              </a:lnSpc>
              <a:spcBef>
                <a:spcPts val="828"/>
              </a:spcBef>
              <a:spcAft>
                <a:spcPts val="0"/>
              </a:spcAft>
              <a:buSzPts val="1653"/>
              <a:buNone/>
            </a:pPr>
            <a:endParaRPr lang="en-US" sz="1140" b="1" u="sng" dirty="0"/>
          </a:p>
          <a:p>
            <a:pPr marL="0" lvl="0" indent="0">
              <a:lnSpc>
                <a:spcPct val="80000"/>
              </a:lnSpc>
              <a:spcBef>
                <a:spcPts val="828"/>
              </a:spcBef>
              <a:buSzPts val="1653"/>
              <a:buNone/>
            </a:pPr>
            <a:r>
              <a:rPr lang="en-US" sz="1140" b="1" u="sng" dirty="0"/>
              <a:t>BA DETERMINATION AS TO WHETHER </a:t>
            </a:r>
            <a:r>
              <a:rPr lang="en-US" sz="1140" b="1" i="1" u="sng" dirty="0"/>
              <a:t>THERE IS INFORMATION OF ALLEGATIONS, WHICH IN BA’S JUDGMENT, THEY REASONABLY BELIEVE MAY CONSTITUTE HARASSMENT OR HAZING OR BULLYING</a:t>
            </a:r>
            <a:r>
              <a:rPr lang="en-US" sz="1140" b="1" dirty="0"/>
              <a:t>:  YES: _____________</a:t>
            </a:r>
            <a:r>
              <a:rPr lang="en-US" sz="1200" b="1" dirty="0"/>
              <a:t>(IF YES HHB INVESTIGATION MUST COMMENCE)</a:t>
            </a:r>
            <a:r>
              <a:rPr lang="en-US" sz="1140" b="1" dirty="0"/>
              <a:t> NO: __________________________</a:t>
            </a:r>
            <a:endParaRPr sz="1140" dirty="0"/>
          </a:p>
          <a:p>
            <a:pPr marL="0" lvl="0" indent="0" algn="l" rtl="0">
              <a:lnSpc>
                <a:spcPct val="80000"/>
              </a:lnSpc>
              <a:spcBef>
                <a:spcPts val="828"/>
              </a:spcBef>
              <a:spcAft>
                <a:spcPts val="0"/>
              </a:spcAft>
              <a:buSzPts val="1653"/>
              <a:buNone/>
            </a:pPr>
            <a:r>
              <a:rPr lang="en-US" sz="1140" b="1" dirty="0"/>
              <a:t>EXPLAIN DECISION: (Use back of form if more room needed)____________________________________________________________________________________</a:t>
            </a:r>
            <a:endParaRPr sz="1140" dirty="0"/>
          </a:p>
          <a:p>
            <a:pPr marL="0" lvl="0" indent="0" algn="l" rtl="0">
              <a:lnSpc>
                <a:spcPct val="80000"/>
              </a:lnSpc>
              <a:spcBef>
                <a:spcPts val="828"/>
              </a:spcBef>
              <a:spcAft>
                <a:spcPts val="0"/>
              </a:spcAft>
              <a:buSzPts val="1653"/>
              <a:buNone/>
            </a:pPr>
            <a:r>
              <a:rPr lang="en-US" sz="1140" b="1" dirty="0"/>
              <a:t> </a:t>
            </a:r>
            <a:r>
              <a:rPr lang="en-US" sz="1140" b="1" u="sng" dirty="0"/>
              <a:t>Building Administrator Signature</a:t>
            </a:r>
            <a:r>
              <a:rPr lang="en-US" sz="1140" b="1" dirty="0"/>
              <a:t>  _________________Date:______________</a:t>
            </a:r>
            <a:r>
              <a:rPr lang="en-US" sz="1140" b="1" u="sng" dirty="0"/>
              <a:t>      </a:t>
            </a:r>
            <a:endParaRPr sz="1140" dirty="0"/>
          </a:p>
          <a:p>
            <a:pPr marL="0" lvl="0" indent="0" algn="l" rtl="0">
              <a:lnSpc>
                <a:spcPct val="80000"/>
              </a:lnSpc>
              <a:spcBef>
                <a:spcPts val="828"/>
              </a:spcBef>
              <a:spcAft>
                <a:spcPts val="0"/>
              </a:spcAft>
              <a:buSzPts val="1653"/>
              <a:buNone/>
            </a:pPr>
            <a:r>
              <a:rPr lang="en-US" sz="1140" dirty="0">
                <a:solidFill>
                  <a:srgbClr val="FF0000"/>
                </a:solidFill>
              </a:rPr>
              <a:t>**NEW AUG 2020: IF YOU </a:t>
            </a:r>
            <a:r>
              <a:rPr lang="en-US" sz="1140" b="1" dirty="0">
                <a:solidFill>
                  <a:srgbClr val="FF0000"/>
                </a:solidFill>
              </a:rPr>
              <a:t>REASONABLY BELIEVE THE CONDUCT MAY OR MIGHT BE “SEXUAL HARASSMENT”</a:t>
            </a:r>
            <a:r>
              <a:rPr lang="en-US" sz="1140" dirty="0">
                <a:solidFill>
                  <a:srgbClr val="FF0000"/>
                </a:solidFill>
              </a:rPr>
              <a:t> YOU MUST REFER THIS MATTER DIRECTLY TO YOUR TITLE IX COORDINATOR WITHOUT DELAY.  IN SUCH CASE NO DECISION TO LAUNCH A VT HHB INVESTIGATION CAN OCCUR WITHOUT CONSULTATION WITH THE TITLE IX COORDINATOR FIRST.</a:t>
            </a:r>
            <a:endParaRPr dirty="0"/>
          </a:p>
          <a:p>
            <a:pPr marL="0" lvl="0" indent="0" algn="l" rtl="0">
              <a:lnSpc>
                <a:spcPct val="80000"/>
              </a:lnSpc>
              <a:spcBef>
                <a:spcPts val="828"/>
              </a:spcBef>
              <a:spcAft>
                <a:spcPts val="0"/>
              </a:spcAft>
              <a:buSzPts val="1653"/>
              <a:buNone/>
            </a:pPr>
            <a:r>
              <a:rPr lang="en-US" sz="1140" dirty="0">
                <a:solidFill>
                  <a:srgbClr val="FF0000"/>
                </a:solidFill>
              </a:rPr>
              <a:t>DATE &amp; TIME REPORTED TO TITLE IX COORDINATOR: DATE: ___________ TIME: ___________                                                                                                                                                                                                                                                                                                                                                                                                                                                                                                                                                                                                                                                                                                                          </a:t>
            </a:r>
            <a:endParaRPr dirty="0"/>
          </a:p>
          <a:p>
            <a:pPr marL="0" lvl="0" indent="0" algn="l" rtl="0">
              <a:lnSpc>
                <a:spcPct val="80000"/>
              </a:lnSpc>
              <a:spcBef>
                <a:spcPts val="828"/>
              </a:spcBef>
              <a:spcAft>
                <a:spcPts val="0"/>
              </a:spcAft>
              <a:buSzPts val="1653"/>
              <a:buNone/>
            </a:pPr>
            <a:r>
              <a:rPr lang="en-US" sz="1140" b="1" dirty="0">
                <a:solidFill>
                  <a:srgbClr val="FF0000"/>
                </a:solidFill>
              </a:rPr>
              <a:t>Title IX Coordinator Signature acknowledging receipt: __________________</a:t>
            </a:r>
            <a:r>
              <a:rPr lang="en-US" sz="1140" b="1" u="sng" dirty="0">
                <a:solidFill>
                  <a:srgbClr val="FF0000"/>
                </a:solidFill>
              </a:rPr>
              <a:t>               </a:t>
            </a:r>
            <a:endParaRPr sz="1140" dirty="0">
              <a:solidFill>
                <a:srgbClr val="FF0000"/>
              </a:solidFill>
            </a:endParaRPr>
          </a:p>
          <a:p>
            <a:pPr marL="0" lvl="0" indent="0" algn="l" rtl="0">
              <a:lnSpc>
                <a:spcPct val="80000"/>
              </a:lnSpc>
              <a:spcBef>
                <a:spcPts val="828"/>
              </a:spcBef>
              <a:spcAft>
                <a:spcPts val="0"/>
              </a:spcAft>
              <a:buSzPts val="1653"/>
              <a:buNone/>
            </a:pPr>
            <a:r>
              <a:rPr lang="en-US" sz="1140" b="1" u="sng" dirty="0"/>
              <a:t>IN CASES WHERE INVESTIGATION IS LAUNCHED:</a:t>
            </a:r>
            <a:endParaRPr sz="1140" dirty="0"/>
          </a:p>
          <a:p>
            <a:pPr marL="0" lvl="0" indent="0" algn="l" rtl="0">
              <a:lnSpc>
                <a:spcPct val="80000"/>
              </a:lnSpc>
              <a:spcBef>
                <a:spcPts val="828"/>
              </a:spcBef>
              <a:spcAft>
                <a:spcPts val="0"/>
              </a:spcAft>
              <a:buSzPts val="1653"/>
              <a:buNone/>
            </a:pPr>
            <a:r>
              <a:rPr lang="en-US" sz="1140" b="1" dirty="0"/>
              <a:t>Assignment of Investigator; ____(Name) Date/Time of assignment: _____</a:t>
            </a:r>
            <a:endParaRPr sz="1140" dirty="0"/>
          </a:p>
          <a:p>
            <a:pPr marL="0" lvl="0" indent="0" algn="l" rtl="0">
              <a:lnSpc>
                <a:spcPct val="80000"/>
              </a:lnSpc>
              <a:spcBef>
                <a:spcPts val="828"/>
              </a:spcBef>
              <a:spcAft>
                <a:spcPts val="0"/>
              </a:spcAft>
              <a:buSzPts val="1653"/>
              <a:buNone/>
            </a:pPr>
            <a:r>
              <a:rPr lang="en-US" sz="1140" b="1" dirty="0"/>
              <a:t>Date Investigation Launched: (NO later than 1 day from Notice to DE): ________</a:t>
            </a:r>
            <a:endParaRPr sz="1140" dirty="0"/>
          </a:p>
          <a:p>
            <a:pPr marL="0" lvl="0" indent="0" algn="l" rtl="0">
              <a:lnSpc>
                <a:spcPct val="80000"/>
              </a:lnSpc>
              <a:spcBef>
                <a:spcPts val="828"/>
              </a:spcBef>
              <a:spcAft>
                <a:spcPts val="0"/>
              </a:spcAft>
              <a:buSzPts val="1653"/>
              <a:buNone/>
            </a:pPr>
            <a:r>
              <a:rPr lang="en-US" sz="1140" b="1" dirty="0"/>
              <a:t>Policy and Procedures Sent to Complainant Parent: ____  Accused: ____ (Dates)</a:t>
            </a:r>
            <a:endParaRPr sz="1140" dirty="0"/>
          </a:p>
          <a:p>
            <a:pPr marL="0" lvl="0" indent="0" algn="l" rtl="0">
              <a:lnSpc>
                <a:spcPct val="80000"/>
              </a:lnSpc>
              <a:spcBef>
                <a:spcPts val="828"/>
              </a:spcBef>
              <a:spcAft>
                <a:spcPts val="0"/>
              </a:spcAft>
              <a:buSzPts val="1653"/>
              <a:buNone/>
            </a:pPr>
            <a:endParaRPr sz="1140" dirty="0"/>
          </a:p>
        </p:txBody>
      </p:sp>
      <p:sp>
        <p:nvSpPr>
          <p:cNvPr id="416" name="Google Shape;416;p32"/>
          <p:cNvSpPr txBox="1">
            <a:spLocks noGrp="1"/>
          </p:cNvSpPr>
          <p:nvPr>
            <p:ph type="ftr" sz="quarter" idx="11"/>
          </p:nvPr>
        </p:nvSpPr>
        <p:spPr>
          <a:xfrm>
            <a:off x="7624689" y="5883275"/>
            <a:ext cx="344658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For instructional purposes only. Shall not constitute legal advice. Work Product of Atty. H. Lynn. NOT TO BE REPRODUCED WITHOUT EXPRESS WRITTEN PERMISSION of Heather Lynn. Updated 9-29-20</a:t>
            </a:r>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TotalTime>
  <Words>6319</Words>
  <Application>Microsoft Office PowerPoint</Application>
  <PresentationFormat>Widescreen</PresentationFormat>
  <Paragraphs>444</Paragraphs>
  <Slides>39</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 Light</vt:lpstr>
      <vt:lpstr>Arial</vt:lpstr>
      <vt:lpstr>Century Gothic</vt:lpstr>
      <vt:lpstr>Calibri</vt:lpstr>
      <vt:lpstr>Corbel</vt:lpstr>
      <vt:lpstr>Office Theme</vt:lpstr>
      <vt:lpstr> HHB and Title IX Sexual Harassment Definitions  FOR: Intake and Assessment Process KEY RESOURCE SLIDES-FALL 2020</vt:lpstr>
      <vt:lpstr>I. INTAKE &amp; ASSESSMENT</vt:lpstr>
      <vt:lpstr>NOTICE &amp; ACTUAL KNOWLEDGE  TRIGGERS FOR HHB &amp; IX “INTAKE &amp; ASSESSMENT”</vt:lpstr>
      <vt:lpstr>SCHOOL EMPLOYEE REPORTING(1/2)</vt:lpstr>
      <vt:lpstr>SCHOOL EMPLOYEE REPORTING…(2/2)</vt:lpstr>
      <vt:lpstr>District Response to Reports of “Sexual Harassment” – TITLE IX</vt:lpstr>
      <vt:lpstr>Student Conduct Form / Staff/Teacher – NEW **</vt:lpstr>
      <vt:lpstr>Student Conduct Form-DESIGNEE-NEW**</vt:lpstr>
      <vt:lpstr>Student Conduct Form-Building Administrator-NEW**</vt:lpstr>
      <vt:lpstr>What must the Administrator do?  “ADD” Assess, Decide, Document</vt:lpstr>
      <vt:lpstr>“Reasonable Belief” – Informed by VT’s Definition of Notice</vt:lpstr>
      <vt:lpstr>INTAKE &amp; ASSESSMENT Deadlines</vt:lpstr>
      <vt:lpstr>HHB &amp; SEXUAL HARASSMENT (TITLE IX) DEFINITIONS</vt:lpstr>
      <vt:lpstr>Harassment</vt:lpstr>
      <vt:lpstr>Detracting or Interfering with Student’s Educational Performance</vt:lpstr>
      <vt:lpstr>Access to Resources-Examples…</vt:lpstr>
      <vt:lpstr>Or “creating an objectively intimidating, hostile OR offensive environment.”</vt:lpstr>
      <vt:lpstr>Racial Harassment </vt:lpstr>
      <vt:lpstr>Harassment of Members of (Other)  Protected Categories</vt:lpstr>
      <vt:lpstr>Harassment –Assessment Slide 1 of 2 NEW!</vt:lpstr>
      <vt:lpstr>Harassment – Assessment Slide 2 of 2 NEW! </vt:lpstr>
      <vt:lpstr>SEXUAL HARASSMENT</vt:lpstr>
      <vt:lpstr>VT HHB Law / Sexual Harassment</vt:lpstr>
      <vt:lpstr>VT Sexual Harassment Assessment :Slide 1 – NEW**</vt:lpstr>
      <vt:lpstr>VT Sexual Harassment Assessment: Slide 2 – NEW**</vt:lpstr>
      <vt:lpstr>Bullying. VT HHB IV.A.Definition</vt:lpstr>
      <vt:lpstr>Bullying Assessment - Slide 1 of 4- NEW! </vt:lpstr>
      <vt:lpstr>Bullying Assessment- Slide 2 of 4 NEW! </vt:lpstr>
      <vt:lpstr>Bullying Assessment: Slide 3 of 4 NEW! </vt:lpstr>
      <vt:lpstr>Bullying Assessment: Slide 4 of 4 NEW! </vt:lpstr>
      <vt:lpstr>Hazing (VT HHB Policy IV.(H.) Definition)</vt:lpstr>
      <vt:lpstr>Hazing Assessment Slide 1 of 2</vt:lpstr>
      <vt:lpstr>Hazing Assessment Slide 2 of 2</vt:lpstr>
      <vt:lpstr>Retaliation (Model Policy IV.(L). </vt:lpstr>
      <vt:lpstr>Retaliation Assessment Slide 1 of 5 NEW!</vt:lpstr>
      <vt:lpstr>Retaliation Assessment Slide 2 of 5 NEW!</vt:lpstr>
      <vt:lpstr>Retaliation Assessment Slide 3 of 5 NEW!</vt:lpstr>
      <vt:lpstr>Retaliation Assessment Slide 4 of 5 NEW!</vt:lpstr>
      <vt:lpstr>Retaliation Assessment Slide 5 of 5 NEW!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Intake, Acceptance or Declination / Policy Definitions  VSBIT’S VT HHB - SESSION I September 16, 2020</dc:title>
  <dc:creator>Heather Thomas Lynn</dc:creator>
  <cp:lastModifiedBy>Tim Vincent</cp:lastModifiedBy>
  <cp:revision>67</cp:revision>
  <cp:lastPrinted>2020-09-23T17:30:23Z</cp:lastPrinted>
  <dcterms:created xsi:type="dcterms:W3CDTF">2015-09-21T14:52:39Z</dcterms:created>
  <dcterms:modified xsi:type="dcterms:W3CDTF">2020-11-17T13:14:37Z</dcterms:modified>
</cp:coreProperties>
</file>